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23"/>
  </p:notesMasterIdLst>
  <p:handoutMasterIdLst>
    <p:handoutMasterId r:id="rId24"/>
  </p:handoutMasterIdLst>
  <p:sldIdLst>
    <p:sldId id="281" r:id="rId3"/>
    <p:sldId id="282" r:id="rId4"/>
    <p:sldId id="283" r:id="rId5"/>
    <p:sldId id="285" r:id="rId6"/>
    <p:sldId id="287" r:id="rId7"/>
    <p:sldId id="295" r:id="rId8"/>
    <p:sldId id="296" r:id="rId9"/>
    <p:sldId id="284" r:id="rId10"/>
    <p:sldId id="289" r:id="rId11"/>
    <p:sldId id="290" r:id="rId12"/>
    <p:sldId id="297" r:id="rId13"/>
    <p:sldId id="267" r:id="rId14"/>
    <p:sldId id="292" r:id="rId15"/>
    <p:sldId id="271" r:id="rId16"/>
    <p:sldId id="274" r:id="rId17"/>
    <p:sldId id="273" r:id="rId18"/>
    <p:sldId id="272" r:id="rId19"/>
    <p:sldId id="275" r:id="rId20"/>
    <p:sldId id="276" r:id="rId21"/>
    <p:sldId id="279" r:id="rId22"/>
  </p:sldIdLst>
  <p:sldSz cx="9144000" cy="6858000" type="screen4x3"/>
  <p:notesSz cx="6797675" cy="9928225"/>
  <p:defaultTextStyle>
    <a:defPPr>
      <a:defRPr lang="es-C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07" autoAdjust="0"/>
  </p:normalViewPr>
  <p:slideViewPr>
    <p:cSldViewPr>
      <p:cViewPr>
        <p:scale>
          <a:sx n="87" d="100"/>
          <a:sy n="87" d="100"/>
        </p:scale>
        <p:origin x="-1253" y="21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figueroa\Downloads\graficos%20de%20resultados%202015%20(2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figueroa\Downloads\graficos%20de%20resultados%202015%20(2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figueroa\Downloads\graficos%20de%20resultados%202015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Puntos</c:v>
                </c:pt>
              </c:strCache>
            </c:strRef>
          </c:tx>
          <c:dPt>
            <c:idx val="7"/>
            <c:marker>
              <c:spPr>
                <a:solidFill>
                  <a:srgbClr val="C00000"/>
                </a:solidFill>
              </c:spPr>
            </c:marker>
            <c:bubble3D val="0"/>
          </c:dPt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Hoja1!$A$2:$A$12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Hoja1!$B$2:$B$12</c:f>
              <c:numCache>
                <c:formatCode>General</c:formatCode>
                <c:ptCount val="11"/>
                <c:pt idx="0">
                  <c:v>73</c:v>
                </c:pt>
                <c:pt idx="1">
                  <c:v>73</c:v>
                </c:pt>
                <c:pt idx="2">
                  <c:v>70</c:v>
                </c:pt>
                <c:pt idx="3">
                  <c:v>69</c:v>
                </c:pt>
                <c:pt idx="4">
                  <c:v>67</c:v>
                </c:pt>
                <c:pt idx="5">
                  <c:v>72</c:v>
                </c:pt>
                <c:pt idx="6">
                  <c:v>72</c:v>
                </c:pt>
                <c:pt idx="7">
                  <c:v>72</c:v>
                </c:pt>
                <c:pt idx="8">
                  <c:v>71</c:v>
                </c:pt>
                <c:pt idx="9">
                  <c:v>73</c:v>
                </c:pt>
                <c:pt idx="10">
                  <c:v>70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1367296"/>
        <c:axId val="91368832"/>
      </c:lineChart>
      <c:catAx>
        <c:axId val="91367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1368832"/>
        <c:crosses val="autoZero"/>
        <c:auto val="1"/>
        <c:lblAlgn val="ctr"/>
        <c:lblOffset val="100"/>
        <c:noMultiLvlLbl val="0"/>
      </c:catAx>
      <c:valAx>
        <c:axId val="91368832"/>
        <c:scaling>
          <c:orientation val="minMax"/>
          <c:max val="80"/>
          <c:min val="60"/>
        </c:scaling>
        <c:delete val="0"/>
        <c:axPos val="l"/>
        <c:numFmt formatCode="General" sourceLinked="1"/>
        <c:majorTickMark val="none"/>
        <c:minorTickMark val="none"/>
        <c:tickLblPos val="nextTo"/>
        <c:crossAx val="91367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C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9672645086031E-2"/>
          <c:y val="5.3279489911870703E-2"/>
          <c:w val="0.91905742684942204"/>
          <c:h val="0.84317326500459711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Posición</c:v>
                </c:pt>
              </c:strCache>
            </c:strRef>
          </c:tx>
          <c:dPt>
            <c:idx val="7"/>
            <c:marker>
              <c:spPr>
                <a:solidFill>
                  <a:srgbClr val="C00000"/>
                </a:solidFill>
              </c:spPr>
            </c:marker>
            <c:bubble3D val="0"/>
          </c:dPt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Hoja1!$A$2:$A$12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Hoja1!$B$2:$B$12</c:f>
              <c:numCache>
                <c:formatCode>General</c:formatCode>
                <c:ptCount val="11"/>
                <c:pt idx="0">
                  <c:v>21</c:v>
                </c:pt>
                <c:pt idx="1">
                  <c:v>20</c:v>
                </c:pt>
                <c:pt idx="2">
                  <c:v>22</c:v>
                </c:pt>
                <c:pt idx="3">
                  <c:v>23</c:v>
                </c:pt>
                <c:pt idx="4">
                  <c:v>25</c:v>
                </c:pt>
                <c:pt idx="5">
                  <c:v>21</c:v>
                </c:pt>
                <c:pt idx="6">
                  <c:v>22</c:v>
                </c:pt>
                <c:pt idx="7">
                  <c:v>20</c:v>
                </c:pt>
                <c:pt idx="8">
                  <c:v>22</c:v>
                </c:pt>
                <c:pt idx="9">
                  <c:v>21</c:v>
                </c:pt>
                <c:pt idx="10">
                  <c:v>23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1409792"/>
        <c:axId val="91411584"/>
      </c:lineChart>
      <c:catAx>
        <c:axId val="91409792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extTo"/>
        <c:crossAx val="91411584"/>
        <c:crosses val="autoZero"/>
        <c:auto val="1"/>
        <c:lblAlgn val="ctr"/>
        <c:lblOffset val="100"/>
        <c:noMultiLvlLbl val="0"/>
      </c:catAx>
      <c:valAx>
        <c:axId val="91411584"/>
        <c:scaling>
          <c:orientation val="maxMin"/>
          <c:max val="35"/>
          <c:min val="10"/>
        </c:scaling>
        <c:delete val="0"/>
        <c:axPos val="l"/>
        <c:numFmt formatCode="General" sourceLinked="1"/>
        <c:majorTickMark val="none"/>
        <c:minorTickMark val="none"/>
        <c:tickLblPos val="nextTo"/>
        <c:crossAx val="914097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23"/>
            <c:invertIfNegative val="0"/>
            <c:bubble3D val="0"/>
            <c:spPr>
              <a:solidFill>
                <a:srgbClr val="FFC000"/>
              </a:solidFill>
            </c:spPr>
          </c:dPt>
          <c:cat>
            <c:strRef>
              <c:f>'CHILE TOP 25'!$C$1:$C$25</c:f>
              <c:strCache>
                <c:ptCount val="25"/>
                <c:pt idx="0">
                  <c:v>1 Dinamarca</c:v>
                </c:pt>
                <c:pt idx="1">
                  <c:v>2 Finlandia</c:v>
                </c:pt>
                <c:pt idx="2">
                  <c:v>3 Suecia</c:v>
                </c:pt>
                <c:pt idx="3">
                  <c:v>4 Nueva Zelandia</c:v>
                </c:pt>
                <c:pt idx="4">
                  <c:v>5 Holanda</c:v>
                </c:pt>
                <c:pt idx="5">
                  <c:v>5 Noruega</c:v>
                </c:pt>
                <c:pt idx="6">
                  <c:v>7 Suiza</c:v>
                </c:pt>
                <c:pt idx="7">
                  <c:v>8 Singapur</c:v>
                </c:pt>
                <c:pt idx="8">
                  <c:v>9 Canadá</c:v>
                </c:pt>
                <c:pt idx="9">
                  <c:v>10 Alemania</c:v>
                </c:pt>
                <c:pt idx="10">
                  <c:v>10 Reino Unido</c:v>
                </c:pt>
                <c:pt idx="11">
                  <c:v>10 Luxemburgo</c:v>
                </c:pt>
                <c:pt idx="12">
                  <c:v>13 Australia</c:v>
                </c:pt>
                <c:pt idx="13">
                  <c:v>13 Islandia</c:v>
                </c:pt>
                <c:pt idx="14">
                  <c:v>15 Bélgica</c:v>
                </c:pt>
                <c:pt idx="15">
                  <c:v>16 Austria</c:v>
                </c:pt>
                <c:pt idx="16">
                  <c:v>16 Estados Unidos</c:v>
                </c:pt>
                <c:pt idx="17">
                  <c:v>18 Hong Kong</c:v>
                </c:pt>
                <c:pt idx="18">
                  <c:v>18 Irlanda</c:v>
                </c:pt>
                <c:pt idx="19">
                  <c:v>18 Japon</c:v>
                </c:pt>
                <c:pt idx="20">
                  <c:v>21 Uruguay</c:v>
                </c:pt>
                <c:pt idx="21">
                  <c:v>22 Qatar</c:v>
                </c:pt>
                <c:pt idx="22">
                  <c:v>23 Emiratos Arabes Unidos</c:v>
                </c:pt>
                <c:pt idx="23">
                  <c:v>23 Chile</c:v>
                </c:pt>
                <c:pt idx="24">
                  <c:v>23 Estonia</c:v>
                </c:pt>
              </c:strCache>
            </c:strRef>
          </c:cat>
          <c:val>
            <c:numRef>
              <c:f>'CHILE TOP 25'!$D$1:$D$25</c:f>
              <c:numCache>
                <c:formatCode>General</c:formatCode>
                <c:ptCount val="25"/>
                <c:pt idx="0">
                  <c:v>91</c:v>
                </c:pt>
                <c:pt idx="1">
                  <c:v>90</c:v>
                </c:pt>
                <c:pt idx="2">
                  <c:v>89</c:v>
                </c:pt>
                <c:pt idx="3">
                  <c:v>88</c:v>
                </c:pt>
                <c:pt idx="4">
                  <c:v>87</c:v>
                </c:pt>
                <c:pt idx="5">
                  <c:v>87</c:v>
                </c:pt>
                <c:pt idx="6">
                  <c:v>86</c:v>
                </c:pt>
                <c:pt idx="7">
                  <c:v>85</c:v>
                </c:pt>
                <c:pt idx="8">
                  <c:v>83</c:v>
                </c:pt>
                <c:pt idx="9">
                  <c:v>81</c:v>
                </c:pt>
                <c:pt idx="10">
                  <c:v>81</c:v>
                </c:pt>
                <c:pt idx="11">
                  <c:v>81</c:v>
                </c:pt>
                <c:pt idx="12">
                  <c:v>79</c:v>
                </c:pt>
                <c:pt idx="13">
                  <c:v>79</c:v>
                </c:pt>
                <c:pt idx="14">
                  <c:v>77</c:v>
                </c:pt>
                <c:pt idx="15">
                  <c:v>76</c:v>
                </c:pt>
                <c:pt idx="16">
                  <c:v>76</c:v>
                </c:pt>
                <c:pt idx="17">
                  <c:v>75</c:v>
                </c:pt>
                <c:pt idx="18">
                  <c:v>75</c:v>
                </c:pt>
                <c:pt idx="19">
                  <c:v>75</c:v>
                </c:pt>
                <c:pt idx="20">
                  <c:v>74</c:v>
                </c:pt>
                <c:pt idx="21">
                  <c:v>71</c:v>
                </c:pt>
                <c:pt idx="22">
                  <c:v>70</c:v>
                </c:pt>
                <c:pt idx="23">
                  <c:v>70</c:v>
                </c:pt>
                <c:pt idx="24">
                  <c:v>70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1691008"/>
        <c:axId val="81692544"/>
      </c:barChart>
      <c:catAx>
        <c:axId val="81691008"/>
        <c:scaling>
          <c:orientation val="minMax"/>
        </c:scaling>
        <c:delete val="0"/>
        <c:axPos val="b"/>
        <c:majorTickMark val="none"/>
        <c:minorTickMark val="none"/>
        <c:tickLblPos val="nextTo"/>
        <c:crossAx val="81692544"/>
        <c:crosses val="autoZero"/>
        <c:auto val="1"/>
        <c:lblAlgn val="ctr"/>
        <c:lblOffset val="100"/>
        <c:noMultiLvlLbl val="0"/>
      </c:catAx>
      <c:valAx>
        <c:axId val="81692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816910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3"/>
            <c:invertIfNegative val="0"/>
            <c:bubble3D val="0"/>
            <c:spPr>
              <a:solidFill>
                <a:srgbClr val="FFC000"/>
              </a:solidFill>
            </c:spPr>
          </c:dPt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'Chile en América'!$D$5:$D$30</c:f>
              <c:strCache>
                <c:ptCount val="26"/>
                <c:pt idx="0">
                  <c:v>Canada</c:v>
                </c:pt>
                <c:pt idx="1">
                  <c:v>Estados Unidos</c:v>
                </c:pt>
                <c:pt idx="2">
                  <c:v>Uruguay</c:v>
                </c:pt>
                <c:pt idx="3">
                  <c:v>Chile</c:v>
                </c:pt>
                <c:pt idx="4">
                  <c:v>Costa Rica</c:v>
                </c:pt>
                <c:pt idx="5">
                  <c:v>Cuba</c:v>
                </c:pt>
                <c:pt idx="6">
                  <c:v>Jamaica</c:v>
                </c:pt>
                <c:pt idx="7">
                  <c:v>El Salvador</c:v>
                </c:pt>
                <c:pt idx="8">
                  <c:v>Panama</c:v>
                </c:pt>
                <c:pt idx="9">
                  <c:v>Trinidad y Tobago</c:v>
                </c:pt>
                <c:pt idx="10">
                  <c:v>Brasil</c:v>
                </c:pt>
                <c:pt idx="11">
                  <c:v>Colombia</c:v>
                </c:pt>
                <c:pt idx="12">
                  <c:v>Peru</c:v>
                </c:pt>
                <c:pt idx="13">
                  <c:v>Surinam</c:v>
                </c:pt>
                <c:pt idx="14">
                  <c:v>Mexico</c:v>
                </c:pt>
                <c:pt idx="15">
                  <c:v>Bolivia</c:v>
                </c:pt>
                <c:pt idx="16">
                  <c:v>República Dominicana</c:v>
                </c:pt>
                <c:pt idx="17">
                  <c:v>Argentina</c:v>
                </c:pt>
                <c:pt idx="18">
                  <c:v>Ecuador</c:v>
                </c:pt>
                <c:pt idx="19">
                  <c:v>Honduras</c:v>
                </c:pt>
                <c:pt idx="20">
                  <c:v>Guyana</c:v>
                </c:pt>
                <c:pt idx="21">
                  <c:v>Guatemala</c:v>
                </c:pt>
                <c:pt idx="22">
                  <c:v>Nicaragua</c:v>
                </c:pt>
                <c:pt idx="23">
                  <c:v>Paraguay</c:v>
                </c:pt>
                <c:pt idx="24">
                  <c:v>Haiti</c:v>
                </c:pt>
                <c:pt idx="25">
                  <c:v>Venezuela</c:v>
                </c:pt>
              </c:strCache>
            </c:strRef>
          </c:cat>
          <c:val>
            <c:numRef>
              <c:f>'Chile en América'!$E$5:$E$30</c:f>
              <c:numCache>
                <c:formatCode>General</c:formatCode>
                <c:ptCount val="26"/>
                <c:pt idx="0">
                  <c:v>83</c:v>
                </c:pt>
                <c:pt idx="1">
                  <c:v>76</c:v>
                </c:pt>
                <c:pt idx="2">
                  <c:v>74</c:v>
                </c:pt>
                <c:pt idx="3">
                  <c:v>70</c:v>
                </c:pt>
                <c:pt idx="4">
                  <c:v>55</c:v>
                </c:pt>
                <c:pt idx="5">
                  <c:v>47</c:v>
                </c:pt>
                <c:pt idx="6">
                  <c:v>41</c:v>
                </c:pt>
                <c:pt idx="7">
                  <c:v>39</c:v>
                </c:pt>
                <c:pt idx="8">
                  <c:v>39</c:v>
                </c:pt>
                <c:pt idx="9">
                  <c:v>39</c:v>
                </c:pt>
                <c:pt idx="10">
                  <c:v>38</c:v>
                </c:pt>
                <c:pt idx="11">
                  <c:v>37</c:v>
                </c:pt>
                <c:pt idx="12">
                  <c:v>36</c:v>
                </c:pt>
                <c:pt idx="13">
                  <c:v>36</c:v>
                </c:pt>
                <c:pt idx="14">
                  <c:v>35</c:v>
                </c:pt>
                <c:pt idx="15">
                  <c:v>34</c:v>
                </c:pt>
                <c:pt idx="16">
                  <c:v>33</c:v>
                </c:pt>
                <c:pt idx="17">
                  <c:v>32</c:v>
                </c:pt>
                <c:pt idx="18">
                  <c:v>32</c:v>
                </c:pt>
                <c:pt idx="19">
                  <c:v>31</c:v>
                </c:pt>
                <c:pt idx="20">
                  <c:v>29</c:v>
                </c:pt>
                <c:pt idx="21">
                  <c:v>28</c:v>
                </c:pt>
                <c:pt idx="22">
                  <c:v>27</c:v>
                </c:pt>
                <c:pt idx="23">
                  <c:v>27</c:v>
                </c:pt>
                <c:pt idx="24">
                  <c:v>17</c:v>
                </c:pt>
                <c:pt idx="25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202048"/>
        <c:axId val="41203584"/>
      </c:barChart>
      <c:catAx>
        <c:axId val="41202048"/>
        <c:scaling>
          <c:orientation val="minMax"/>
        </c:scaling>
        <c:delete val="0"/>
        <c:axPos val="b"/>
        <c:majorTickMark val="none"/>
        <c:minorTickMark val="none"/>
        <c:tickLblPos val="nextTo"/>
        <c:crossAx val="41203584"/>
        <c:crosses val="autoZero"/>
        <c:auto val="1"/>
        <c:lblAlgn val="ctr"/>
        <c:lblOffset val="100"/>
        <c:noMultiLvlLbl val="0"/>
      </c:catAx>
      <c:valAx>
        <c:axId val="41203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41202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Chile 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</c:spPr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Hoja1!$A$2:$A$12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Hoja1!$B$2:$B$12</c:f>
              <c:numCache>
                <c:formatCode>General</c:formatCode>
                <c:ptCount val="11"/>
                <c:pt idx="0">
                  <c:v>73</c:v>
                </c:pt>
                <c:pt idx="1">
                  <c:v>73</c:v>
                </c:pt>
                <c:pt idx="2">
                  <c:v>70</c:v>
                </c:pt>
                <c:pt idx="3">
                  <c:v>69</c:v>
                </c:pt>
                <c:pt idx="4">
                  <c:v>67</c:v>
                </c:pt>
                <c:pt idx="5">
                  <c:v>72</c:v>
                </c:pt>
                <c:pt idx="6">
                  <c:v>72</c:v>
                </c:pt>
                <c:pt idx="7">
                  <c:v>72</c:v>
                </c:pt>
                <c:pt idx="8">
                  <c:v>71</c:v>
                </c:pt>
                <c:pt idx="9">
                  <c:v>73</c:v>
                </c:pt>
                <c:pt idx="10">
                  <c:v>70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Uruguay 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</c:spPr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Hoja1!$A$2:$A$12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Hoja1!$C$2:$C$12</c:f>
              <c:numCache>
                <c:formatCode>General</c:formatCode>
                <c:ptCount val="11"/>
                <c:pt idx="0">
                  <c:v>59</c:v>
                </c:pt>
                <c:pt idx="1">
                  <c:v>64</c:v>
                </c:pt>
                <c:pt idx="2">
                  <c:v>67</c:v>
                </c:pt>
                <c:pt idx="3">
                  <c:v>69</c:v>
                </c:pt>
                <c:pt idx="4">
                  <c:v>67</c:v>
                </c:pt>
                <c:pt idx="5">
                  <c:v>69</c:v>
                </c:pt>
                <c:pt idx="6">
                  <c:v>70</c:v>
                </c:pt>
                <c:pt idx="7">
                  <c:v>72</c:v>
                </c:pt>
                <c:pt idx="8">
                  <c:v>73</c:v>
                </c:pt>
                <c:pt idx="9">
                  <c:v>73</c:v>
                </c:pt>
                <c:pt idx="10">
                  <c:v>74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2930048"/>
        <c:axId val="92933504"/>
      </c:lineChart>
      <c:catAx>
        <c:axId val="92930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2933504"/>
        <c:crosses val="autoZero"/>
        <c:auto val="1"/>
        <c:lblAlgn val="ctr"/>
        <c:lblOffset val="100"/>
        <c:noMultiLvlLbl val="0"/>
      </c:catAx>
      <c:valAx>
        <c:axId val="92933504"/>
        <c:scaling>
          <c:orientation val="minMax"/>
          <c:max val="80"/>
          <c:min val="50"/>
        </c:scaling>
        <c:delete val="0"/>
        <c:axPos val="l"/>
        <c:numFmt formatCode="General" sourceLinked="1"/>
        <c:majorTickMark val="none"/>
        <c:minorTickMark val="none"/>
        <c:tickLblPos val="nextTo"/>
        <c:crossAx val="929300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C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8"/>
            <c:invertIfNegative val="0"/>
            <c:bubble3D val="0"/>
            <c:spPr>
              <a:solidFill>
                <a:srgbClr val="FFC000"/>
              </a:solidFill>
            </c:spPr>
          </c:dPt>
          <c:cat>
            <c:strRef>
              <c:f>'Chile OCDE'!$C$6:$C$39</c:f>
              <c:strCache>
                <c:ptCount val="34"/>
                <c:pt idx="0">
                  <c:v>1 Dinamarca</c:v>
                </c:pt>
                <c:pt idx="1">
                  <c:v>2 Finlandia</c:v>
                </c:pt>
                <c:pt idx="2">
                  <c:v>3 Suecia</c:v>
                </c:pt>
                <c:pt idx="3">
                  <c:v>4 Nueva Zelandia</c:v>
                </c:pt>
                <c:pt idx="4">
                  <c:v>5 Noruega</c:v>
                </c:pt>
                <c:pt idx="5">
                  <c:v>5 Holanda</c:v>
                </c:pt>
                <c:pt idx="6">
                  <c:v>7 Suiza</c:v>
                </c:pt>
                <c:pt idx="7">
                  <c:v>8 Canadá</c:v>
                </c:pt>
                <c:pt idx="8">
                  <c:v>9 Luxemburgo</c:v>
                </c:pt>
                <c:pt idx="9">
                  <c:v>9 Alemania</c:v>
                </c:pt>
                <c:pt idx="10">
                  <c:v>9 Reino Unido</c:v>
                </c:pt>
                <c:pt idx="11">
                  <c:v>12 Australia</c:v>
                </c:pt>
                <c:pt idx="12">
                  <c:v>12 Islandia</c:v>
                </c:pt>
                <c:pt idx="13">
                  <c:v>14 Bélgica</c:v>
                </c:pt>
                <c:pt idx="14">
                  <c:v>15 Estados Unidos</c:v>
                </c:pt>
                <c:pt idx="15">
                  <c:v>15 Austria</c:v>
                </c:pt>
                <c:pt idx="16">
                  <c:v>17 Japón</c:v>
                </c:pt>
                <c:pt idx="17">
                  <c:v>17 Irlanda</c:v>
                </c:pt>
                <c:pt idx="18">
                  <c:v>19 Chile</c:v>
                </c:pt>
                <c:pt idx="19">
                  <c:v>19 Francia</c:v>
                </c:pt>
                <c:pt idx="20">
                  <c:v>19 Estonia</c:v>
                </c:pt>
                <c:pt idx="21">
                  <c:v>22 Portugal</c:v>
                </c:pt>
                <c:pt idx="22">
                  <c:v>23 Polonia</c:v>
                </c:pt>
                <c:pt idx="23">
                  <c:v>24 Israel</c:v>
                </c:pt>
                <c:pt idx="24">
                  <c:v>25 Eslovenia</c:v>
                </c:pt>
                <c:pt idx="25">
                  <c:v>26 España</c:v>
                </c:pt>
                <c:pt idx="26">
                  <c:v>27 Corea</c:v>
                </c:pt>
                <c:pt idx="27">
                  <c:v>27 Republica Checa</c:v>
                </c:pt>
                <c:pt idx="28">
                  <c:v>29 Hungría</c:v>
                </c:pt>
                <c:pt idx="29">
                  <c:v>29 Republica Eslovaca</c:v>
                </c:pt>
                <c:pt idx="30">
                  <c:v>31 Grecia</c:v>
                </c:pt>
                <c:pt idx="31">
                  <c:v>32 Italia</c:v>
                </c:pt>
                <c:pt idx="32">
                  <c:v>33 Turquía</c:v>
                </c:pt>
                <c:pt idx="33">
                  <c:v>34 Mexico</c:v>
                </c:pt>
              </c:strCache>
            </c:strRef>
          </c:cat>
          <c:val>
            <c:numRef>
              <c:f>'Chile OCDE'!$D$6:$D$39</c:f>
              <c:numCache>
                <c:formatCode>0</c:formatCode>
                <c:ptCount val="34"/>
                <c:pt idx="0">
                  <c:v>91</c:v>
                </c:pt>
                <c:pt idx="1">
                  <c:v>90</c:v>
                </c:pt>
                <c:pt idx="2">
                  <c:v>89</c:v>
                </c:pt>
                <c:pt idx="3">
                  <c:v>88</c:v>
                </c:pt>
                <c:pt idx="4">
                  <c:v>87</c:v>
                </c:pt>
                <c:pt idx="5">
                  <c:v>87</c:v>
                </c:pt>
                <c:pt idx="6">
                  <c:v>86</c:v>
                </c:pt>
                <c:pt idx="7">
                  <c:v>83</c:v>
                </c:pt>
                <c:pt idx="8">
                  <c:v>81</c:v>
                </c:pt>
                <c:pt idx="9">
                  <c:v>81</c:v>
                </c:pt>
                <c:pt idx="10">
                  <c:v>81</c:v>
                </c:pt>
                <c:pt idx="11">
                  <c:v>79</c:v>
                </c:pt>
                <c:pt idx="12">
                  <c:v>79</c:v>
                </c:pt>
                <c:pt idx="13">
                  <c:v>77</c:v>
                </c:pt>
                <c:pt idx="14">
                  <c:v>76</c:v>
                </c:pt>
                <c:pt idx="15">
                  <c:v>76</c:v>
                </c:pt>
                <c:pt idx="16">
                  <c:v>75</c:v>
                </c:pt>
                <c:pt idx="17">
                  <c:v>75</c:v>
                </c:pt>
                <c:pt idx="18">
                  <c:v>70</c:v>
                </c:pt>
                <c:pt idx="19">
                  <c:v>70</c:v>
                </c:pt>
                <c:pt idx="20">
                  <c:v>70</c:v>
                </c:pt>
                <c:pt idx="21">
                  <c:v>63</c:v>
                </c:pt>
                <c:pt idx="22">
                  <c:v>62</c:v>
                </c:pt>
                <c:pt idx="23">
                  <c:v>61</c:v>
                </c:pt>
                <c:pt idx="24">
                  <c:v>60</c:v>
                </c:pt>
                <c:pt idx="25">
                  <c:v>58</c:v>
                </c:pt>
                <c:pt idx="26">
                  <c:v>56</c:v>
                </c:pt>
                <c:pt idx="27">
                  <c:v>56</c:v>
                </c:pt>
                <c:pt idx="28">
                  <c:v>51</c:v>
                </c:pt>
                <c:pt idx="29">
                  <c:v>51</c:v>
                </c:pt>
                <c:pt idx="30">
                  <c:v>46</c:v>
                </c:pt>
                <c:pt idx="31">
                  <c:v>44</c:v>
                </c:pt>
                <c:pt idx="32">
                  <c:v>42</c:v>
                </c:pt>
                <c:pt idx="33">
                  <c:v>35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8432256"/>
        <c:axId val="48433792"/>
      </c:barChart>
      <c:catAx>
        <c:axId val="48432256"/>
        <c:scaling>
          <c:orientation val="minMax"/>
        </c:scaling>
        <c:delete val="0"/>
        <c:axPos val="b"/>
        <c:majorTickMark val="none"/>
        <c:minorTickMark val="none"/>
        <c:tickLblPos val="nextTo"/>
        <c:crossAx val="48433792"/>
        <c:crosses val="autoZero"/>
        <c:auto val="1"/>
        <c:lblAlgn val="ctr"/>
        <c:lblOffset val="100"/>
        <c:noMultiLvlLbl val="0"/>
      </c:catAx>
      <c:valAx>
        <c:axId val="48433792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crossAx val="484322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A01410-DE45-49EA-90FC-D5F01459AB7E}" type="doc">
      <dgm:prSet loTypeId="urn:microsoft.com/office/officeart/2005/8/layout/chevron2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s-CL"/>
        </a:p>
      </dgm:t>
    </dgm:pt>
    <dgm:pt modelId="{F88ABAAD-5B81-4B88-B081-71E14D89142A}">
      <dgm:prSet phldrT="[Texto]"/>
      <dgm:spPr/>
      <dgm:t>
        <a:bodyPr/>
        <a:lstStyle/>
        <a:p>
          <a:r>
            <a:rPr lang="es-CL" dirty="0" smtClean="0"/>
            <a:t> </a:t>
          </a:r>
          <a:endParaRPr lang="es-CL" dirty="0"/>
        </a:p>
      </dgm:t>
    </dgm:pt>
    <dgm:pt modelId="{037773B8-4249-4ED1-B292-A7706485A49D}" type="parTrans" cxnId="{05C16E08-8890-4CD5-8230-BC9D4FF31792}">
      <dgm:prSet/>
      <dgm:spPr/>
      <dgm:t>
        <a:bodyPr/>
        <a:lstStyle/>
        <a:p>
          <a:endParaRPr lang="es-CL"/>
        </a:p>
      </dgm:t>
    </dgm:pt>
    <dgm:pt modelId="{312451F0-480C-412C-89BE-9A5C47A1E4AF}" type="sibTrans" cxnId="{05C16E08-8890-4CD5-8230-BC9D4FF31792}">
      <dgm:prSet/>
      <dgm:spPr/>
      <dgm:t>
        <a:bodyPr/>
        <a:lstStyle/>
        <a:p>
          <a:endParaRPr lang="es-CL"/>
        </a:p>
      </dgm:t>
    </dgm:pt>
    <dgm:pt modelId="{E46791B7-4D03-40DA-B00F-CD87FB8836C4}">
      <dgm:prSet phldrT="[Texto]"/>
      <dgm:spPr/>
      <dgm:t>
        <a:bodyPr/>
        <a:lstStyle/>
        <a:p>
          <a:r>
            <a:rPr lang="es-CL" dirty="0" smtClean="0"/>
            <a:t> </a:t>
          </a:r>
          <a:endParaRPr lang="es-CL" dirty="0"/>
        </a:p>
      </dgm:t>
    </dgm:pt>
    <dgm:pt modelId="{82AA96CA-0C52-4086-8805-95AE4A05BE61}" type="parTrans" cxnId="{5C1E8BFA-C12E-4C85-B6DE-B53D0C44C4DC}">
      <dgm:prSet/>
      <dgm:spPr/>
      <dgm:t>
        <a:bodyPr/>
        <a:lstStyle/>
        <a:p>
          <a:endParaRPr lang="es-CL"/>
        </a:p>
      </dgm:t>
    </dgm:pt>
    <dgm:pt modelId="{F2B2A6D5-6062-4669-90A5-1B0515B7A93B}" type="sibTrans" cxnId="{5C1E8BFA-C12E-4C85-B6DE-B53D0C44C4DC}">
      <dgm:prSet/>
      <dgm:spPr/>
      <dgm:t>
        <a:bodyPr/>
        <a:lstStyle/>
        <a:p>
          <a:endParaRPr lang="es-CL"/>
        </a:p>
      </dgm:t>
    </dgm:pt>
    <dgm:pt modelId="{41B0B77B-3409-4F0C-95C6-671E879C1345}">
      <dgm:prSet phldrT="[Texto]" custT="1"/>
      <dgm:spPr/>
      <dgm:t>
        <a:bodyPr/>
        <a:lstStyle/>
        <a:p>
          <a:r>
            <a:rPr lang="es-CL" sz="1600" kern="1200" dirty="0" smtClean="0">
              <a:solidFill>
                <a:schemeClr val="bg1">
                  <a:lumMod val="50000"/>
                </a:schemeClr>
              </a:solidFill>
              <a:latin typeface="+mn-lt"/>
              <a:ea typeface="ＭＳ Ｐゴシック" charset="0"/>
              <a:cs typeface="+mn-cs"/>
            </a:rPr>
            <a:t>Cada fuente ofrece una medición de la corrupción, que surge de las evaluaciones y encuestas que indagan específicamente sobre las percepciones del alcance de la corrupción. </a:t>
          </a:r>
        </a:p>
      </dgm:t>
    </dgm:pt>
    <dgm:pt modelId="{4683752D-6FCD-4B09-9033-D973E9716920}" type="parTrans" cxnId="{F4D49638-6004-4DD3-B065-11A673E226D8}">
      <dgm:prSet/>
      <dgm:spPr/>
      <dgm:t>
        <a:bodyPr/>
        <a:lstStyle/>
        <a:p>
          <a:endParaRPr lang="es-CL"/>
        </a:p>
      </dgm:t>
    </dgm:pt>
    <dgm:pt modelId="{83C62881-13DC-4361-9AF0-F2E3F9DFEC80}" type="sibTrans" cxnId="{F4D49638-6004-4DD3-B065-11A673E226D8}">
      <dgm:prSet/>
      <dgm:spPr/>
      <dgm:t>
        <a:bodyPr/>
        <a:lstStyle/>
        <a:p>
          <a:endParaRPr lang="es-CL"/>
        </a:p>
      </dgm:t>
    </dgm:pt>
    <dgm:pt modelId="{6DDB2F04-8B1D-480D-9799-FD46EF6A7502}">
      <dgm:prSet phldrT="[Texto]"/>
      <dgm:spPr/>
      <dgm:t>
        <a:bodyPr/>
        <a:lstStyle/>
        <a:p>
          <a:r>
            <a:rPr lang="es-CL" dirty="0" smtClean="0"/>
            <a:t> </a:t>
          </a:r>
          <a:endParaRPr lang="es-CL" dirty="0"/>
        </a:p>
      </dgm:t>
    </dgm:pt>
    <dgm:pt modelId="{F2DEEB13-E2D6-4093-82BF-F6003B6A8010}" type="parTrans" cxnId="{91C2806B-2B7C-4801-A8EE-6FE3CCAAA3A4}">
      <dgm:prSet/>
      <dgm:spPr/>
      <dgm:t>
        <a:bodyPr/>
        <a:lstStyle/>
        <a:p>
          <a:endParaRPr lang="es-CL"/>
        </a:p>
      </dgm:t>
    </dgm:pt>
    <dgm:pt modelId="{66CD0D71-4657-4458-8847-AA4B0F0BD7E2}" type="sibTrans" cxnId="{91C2806B-2B7C-4801-A8EE-6FE3CCAAA3A4}">
      <dgm:prSet/>
      <dgm:spPr/>
      <dgm:t>
        <a:bodyPr/>
        <a:lstStyle/>
        <a:p>
          <a:endParaRPr lang="es-CL"/>
        </a:p>
      </dgm:t>
    </dgm:pt>
    <dgm:pt modelId="{EF152AA1-952D-4647-9F2A-257640C155D6}">
      <dgm:prSet phldrT="[Texto]" custT="1"/>
      <dgm:spPr/>
      <dgm:t>
        <a:bodyPr/>
        <a:lstStyle/>
        <a:p>
          <a:r>
            <a:rPr lang="es-CL" sz="1800" kern="1200" dirty="0" smtClean="0">
              <a:solidFill>
                <a:schemeClr val="bg1">
                  <a:lumMod val="50000"/>
                </a:schemeClr>
              </a:solidFill>
              <a:latin typeface="+mn-lt"/>
              <a:ea typeface="ＭＳ Ｐゴシック" charset="0"/>
              <a:cs typeface="+mn-cs"/>
            </a:rPr>
            <a:t>Las preguntas de cada fuente apuntan a conocer las opiniones sobre la corrupción del país relevado.</a:t>
          </a:r>
        </a:p>
      </dgm:t>
    </dgm:pt>
    <dgm:pt modelId="{E98F85FE-B76A-4DB0-A31B-04470A00AA8E}" type="parTrans" cxnId="{B79A8DD9-C587-4224-A407-316BF9231775}">
      <dgm:prSet/>
      <dgm:spPr/>
      <dgm:t>
        <a:bodyPr/>
        <a:lstStyle/>
        <a:p>
          <a:endParaRPr lang="es-CL"/>
        </a:p>
      </dgm:t>
    </dgm:pt>
    <dgm:pt modelId="{1A8D2C52-082E-4182-861F-76189C4B711E}" type="sibTrans" cxnId="{B79A8DD9-C587-4224-A407-316BF9231775}">
      <dgm:prSet/>
      <dgm:spPr/>
      <dgm:t>
        <a:bodyPr/>
        <a:lstStyle/>
        <a:p>
          <a:endParaRPr lang="es-CL"/>
        </a:p>
      </dgm:t>
    </dgm:pt>
    <dgm:pt modelId="{EB7980EC-9103-457C-8B0B-7C1A81ADB48D}">
      <dgm:prSet phldrT="[Texto]"/>
      <dgm:spPr/>
      <dgm:t>
        <a:bodyPr/>
        <a:lstStyle/>
        <a:p>
          <a:r>
            <a:rPr lang="es-CL" dirty="0" smtClean="0"/>
            <a:t> </a:t>
          </a:r>
          <a:endParaRPr lang="es-CL" dirty="0"/>
        </a:p>
      </dgm:t>
    </dgm:pt>
    <dgm:pt modelId="{54958F51-B4CE-4FB3-8B18-BA2C1BB23111}" type="parTrans" cxnId="{F4C6FC4C-1D07-493E-B1B7-5ABC48447B8A}">
      <dgm:prSet/>
      <dgm:spPr/>
      <dgm:t>
        <a:bodyPr/>
        <a:lstStyle/>
        <a:p>
          <a:endParaRPr lang="es-CL"/>
        </a:p>
      </dgm:t>
    </dgm:pt>
    <dgm:pt modelId="{F44DB11C-1E0F-47AF-99C9-3D841F3B6476}" type="sibTrans" cxnId="{F4C6FC4C-1D07-493E-B1B7-5ABC48447B8A}">
      <dgm:prSet/>
      <dgm:spPr/>
      <dgm:t>
        <a:bodyPr/>
        <a:lstStyle/>
        <a:p>
          <a:endParaRPr lang="es-CL"/>
        </a:p>
      </dgm:t>
    </dgm:pt>
    <dgm:pt modelId="{C65C30C0-C44A-48AF-9952-C8E9EE2B00AA}">
      <dgm:prSet phldrT="[Texto]" custT="1"/>
      <dgm:spPr/>
      <dgm:t>
        <a:bodyPr/>
        <a:lstStyle/>
        <a:p>
          <a:r>
            <a:rPr lang="es-CL" sz="1800" kern="1200" dirty="0" smtClean="0">
              <a:solidFill>
                <a:schemeClr val="bg1">
                  <a:lumMod val="50000"/>
                </a:schemeClr>
              </a:solidFill>
              <a:latin typeface="+mn-lt"/>
              <a:ea typeface="ＭＳ Ｐゴシック" charset="0"/>
              <a:cs typeface="+mn-cs"/>
            </a:rPr>
            <a:t>Brinda una perspectiva global de las percepciones sobre corrupción. </a:t>
          </a:r>
        </a:p>
      </dgm:t>
    </dgm:pt>
    <dgm:pt modelId="{BCF44919-0C9D-4E9C-8089-073FD2BEB77C}" type="parTrans" cxnId="{9FED18E4-8389-46D1-A8EF-222124434F16}">
      <dgm:prSet/>
      <dgm:spPr/>
      <dgm:t>
        <a:bodyPr/>
        <a:lstStyle/>
        <a:p>
          <a:endParaRPr lang="es-CL"/>
        </a:p>
      </dgm:t>
    </dgm:pt>
    <dgm:pt modelId="{154EC4C1-E963-4A4C-AC48-EE5117C90648}" type="sibTrans" cxnId="{9FED18E4-8389-46D1-A8EF-222124434F16}">
      <dgm:prSet/>
      <dgm:spPr/>
      <dgm:t>
        <a:bodyPr/>
        <a:lstStyle/>
        <a:p>
          <a:endParaRPr lang="es-CL"/>
        </a:p>
      </dgm:t>
    </dgm:pt>
    <dgm:pt modelId="{DAFB5C94-8882-4175-A34B-030A98161E65}">
      <dgm:prSet phldrT="[Texto]" custT="1"/>
      <dgm:spPr/>
      <dgm:t>
        <a:bodyPr/>
        <a:lstStyle/>
        <a:p>
          <a:r>
            <a:rPr lang="es-CL" sz="1800" kern="1200" dirty="0" smtClean="0">
              <a:solidFill>
                <a:schemeClr val="bg1">
                  <a:lumMod val="50000"/>
                </a:schemeClr>
              </a:solidFill>
              <a:latin typeface="+mn-lt"/>
              <a:ea typeface="ＭＳ Ｐゴシック" charset="0"/>
              <a:cs typeface="+mn-cs"/>
            </a:rPr>
            <a:t>Se seleccionan diferentes fuentes de información.</a:t>
          </a:r>
        </a:p>
      </dgm:t>
    </dgm:pt>
    <dgm:pt modelId="{F9A25E5E-BCB5-47BD-B368-C1EDC314DC04}" type="parTrans" cxnId="{1B04BC6B-F7BB-4642-B7D0-39E3608CABE6}">
      <dgm:prSet/>
      <dgm:spPr/>
      <dgm:t>
        <a:bodyPr/>
        <a:lstStyle/>
        <a:p>
          <a:endParaRPr lang="es-CL"/>
        </a:p>
      </dgm:t>
    </dgm:pt>
    <dgm:pt modelId="{043E8379-6272-4146-BDE0-E527B4B07A46}" type="sibTrans" cxnId="{1B04BC6B-F7BB-4642-B7D0-39E3608CABE6}">
      <dgm:prSet/>
      <dgm:spPr/>
      <dgm:t>
        <a:bodyPr/>
        <a:lstStyle/>
        <a:p>
          <a:endParaRPr lang="es-CL"/>
        </a:p>
      </dgm:t>
    </dgm:pt>
    <dgm:pt modelId="{70CEFC7D-46C0-486F-927E-0693A5C8A463}" type="pres">
      <dgm:prSet presAssocID="{79A01410-DE45-49EA-90FC-D5F01459AB7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2BDF7C76-3639-4FE1-ABA8-0511D6DF09B6}" type="pres">
      <dgm:prSet presAssocID="{F88ABAAD-5B81-4B88-B081-71E14D89142A}" presName="composite" presStyleCnt="0"/>
      <dgm:spPr/>
    </dgm:pt>
    <dgm:pt modelId="{C56A0EBE-DD29-4A0D-97C0-6C8304B9EC74}" type="pres">
      <dgm:prSet presAssocID="{F88ABAAD-5B81-4B88-B081-71E14D89142A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BBE3185-EC2E-4B30-95B5-BE133010D4B2}" type="pres">
      <dgm:prSet presAssocID="{F88ABAAD-5B81-4B88-B081-71E14D89142A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C68C121-E19E-49F0-B310-02E2994835BA}" type="pres">
      <dgm:prSet presAssocID="{312451F0-480C-412C-89BE-9A5C47A1E4AF}" presName="sp" presStyleCnt="0"/>
      <dgm:spPr/>
    </dgm:pt>
    <dgm:pt modelId="{05A05AA5-6E4C-4C9C-851A-0D1EAFBADEEE}" type="pres">
      <dgm:prSet presAssocID="{E46791B7-4D03-40DA-B00F-CD87FB8836C4}" presName="composite" presStyleCnt="0"/>
      <dgm:spPr/>
    </dgm:pt>
    <dgm:pt modelId="{A3FEECB5-7AA6-4BE3-AD87-F2F463550453}" type="pres">
      <dgm:prSet presAssocID="{E46791B7-4D03-40DA-B00F-CD87FB8836C4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BF8DD9F-3763-488E-A79B-9EE7C5E67485}" type="pres">
      <dgm:prSet presAssocID="{E46791B7-4D03-40DA-B00F-CD87FB8836C4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CB33661-09CC-49B2-B8C9-6C244FB5559F}" type="pres">
      <dgm:prSet presAssocID="{F2B2A6D5-6062-4669-90A5-1B0515B7A93B}" presName="sp" presStyleCnt="0"/>
      <dgm:spPr/>
    </dgm:pt>
    <dgm:pt modelId="{E4DC0A97-6F29-4F34-A4D5-9F106CC0DB72}" type="pres">
      <dgm:prSet presAssocID="{6DDB2F04-8B1D-480D-9799-FD46EF6A7502}" presName="composite" presStyleCnt="0"/>
      <dgm:spPr/>
    </dgm:pt>
    <dgm:pt modelId="{967508D1-981B-49C9-BA9D-DEBAF3C44D14}" type="pres">
      <dgm:prSet presAssocID="{6DDB2F04-8B1D-480D-9799-FD46EF6A7502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E85C5C4-CE67-4932-8B76-B90B8160EB48}" type="pres">
      <dgm:prSet presAssocID="{6DDB2F04-8B1D-480D-9799-FD46EF6A7502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071A8D3-721F-44E7-AF97-85AA2234E5F1}" type="pres">
      <dgm:prSet presAssocID="{66CD0D71-4657-4458-8847-AA4B0F0BD7E2}" presName="sp" presStyleCnt="0"/>
      <dgm:spPr/>
    </dgm:pt>
    <dgm:pt modelId="{A4BED4EB-4660-465D-85F0-071F7477FB3B}" type="pres">
      <dgm:prSet presAssocID="{EB7980EC-9103-457C-8B0B-7C1A81ADB48D}" presName="composite" presStyleCnt="0"/>
      <dgm:spPr/>
    </dgm:pt>
    <dgm:pt modelId="{4CBC5793-76BB-4A1F-8C6D-9B48BF8B817A}" type="pres">
      <dgm:prSet presAssocID="{EB7980EC-9103-457C-8B0B-7C1A81ADB48D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F4E2FF4-E80F-4AC4-B974-DAE427ED40BB}" type="pres">
      <dgm:prSet presAssocID="{EB7980EC-9103-457C-8B0B-7C1A81ADB48D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5C1E8BFA-C12E-4C85-B6DE-B53D0C44C4DC}" srcId="{79A01410-DE45-49EA-90FC-D5F01459AB7E}" destId="{E46791B7-4D03-40DA-B00F-CD87FB8836C4}" srcOrd="1" destOrd="0" parTransId="{82AA96CA-0C52-4086-8805-95AE4A05BE61}" sibTransId="{F2B2A6D5-6062-4669-90A5-1B0515B7A93B}"/>
    <dgm:cxn modelId="{F4C6FC4C-1D07-493E-B1B7-5ABC48447B8A}" srcId="{79A01410-DE45-49EA-90FC-D5F01459AB7E}" destId="{EB7980EC-9103-457C-8B0B-7C1A81ADB48D}" srcOrd="3" destOrd="0" parTransId="{54958F51-B4CE-4FB3-8B18-BA2C1BB23111}" sibTransId="{F44DB11C-1E0F-47AF-99C9-3D841F3B6476}"/>
    <dgm:cxn modelId="{05C16E08-8890-4CD5-8230-BC9D4FF31792}" srcId="{79A01410-DE45-49EA-90FC-D5F01459AB7E}" destId="{F88ABAAD-5B81-4B88-B081-71E14D89142A}" srcOrd="0" destOrd="0" parTransId="{037773B8-4249-4ED1-B292-A7706485A49D}" sibTransId="{312451F0-480C-412C-89BE-9A5C47A1E4AF}"/>
    <dgm:cxn modelId="{1B04BC6B-F7BB-4642-B7D0-39E3608CABE6}" srcId="{F88ABAAD-5B81-4B88-B081-71E14D89142A}" destId="{DAFB5C94-8882-4175-A34B-030A98161E65}" srcOrd="0" destOrd="0" parTransId="{F9A25E5E-BCB5-47BD-B368-C1EDC314DC04}" sibTransId="{043E8379-6272-4146-BDE0-E527B4B07A46}"/>
    <dgm:cxn modelId="{A2F1BE76-3FAA-458B-9BFB-A4E60A592D36}" type="presOf" srcId="{EF152AA1-952D-4647-9F2A-257640C155D6}" destId="{0E85C5C4-CE67-4932-8B76-B90B8160EB48}" srcOrd="0" destOrd="0" presId="urn:microsoft.com/office/officeart/2005/8/layout/chevron2"/>
    <dgm:cxn modelId="{614640CC-94A2-456B-918C-48C86D7C5C7D}" type="presOf" srcId="{F88ABAAD-5B81-4B88-B081-71E14D89142A}" destId="{C56A0EBE-DD29-4A0D-97C0-6C8304B9EC74}" srcOrd="0" destOrd="0" presId="urn:microsoft.com/office/officeart/2005/8/layout/chevron2"/>
    <dgm:cxn modelId="{91C2806B-2B7C-4801-A8EE-6FE3CCAAA3A4}" srcId="{79A01410-DE45-49EA-90FC-D5F01459AB7E}" destId="{6DDB2F04-8B1D-480D-9799-FD46EF6A7502}" srcOrd="2" destOrd="0" parTransId="{F2DEEB13-E2D6-4093-82BF-F6003B6A8010}" sibTransId="{66CD0D71-4657-4458-8847-AA4B0F0BD7E2}"/>
    <dgm:cxn modelId="{845D293D-9892-4CF7-AE00-A4132C83E347}" type="presOf" srcId="{E46791B7-4D03-40DA-B00F-CD87FB8836C4}" destId="{A3FEECB5-7AA6-4BE3-AD87-F2F463550453}" srcOrd="0" destOrd="0" presId="urn:microsoft.com/office/officeart/2005/8/layout/chevron2"/>
    <dgm:cxn modelId="{F4D49638-6004-4DD3-B065-11A673E226D8}" srcId="{E46791B7-4D03-40DA-B00F-CD87FB8836C4}" destId="{41B0B77B-3409-4F0C-95C6-671E879C1345}" srcOrd="0" destOrd="0" parTransId="{4683752D-6FCD-4B09-9033-D973E9716920}" sibTransId="{83C62881-13DC-4361-9AF0-F2E3F9DFEC80}"/>
    <dgm:cxn modelId="{9FED18E4-8389-46D1-A8EF-222124434F16}" srcId="{EB7980EC-9103-457C-8B0B-7C1A81ADB48D}" destId="{C65C30C0-C44A-48AF-9952-C8E9EE2B00AA}" srcOrd="0" destOrd="0" parTransId="{BCF44919-0C9D-4E9C-8089-073FD2BEB77C}" sibTransId="{154EC4C1-E963-4A4C-AC48-EE5117C90648}"/>
    <dgm:cxn modelId="{1F2DA6AC-3534-4683-AF3E-0A5807C3E82B}" type="presOf" srcId="{EB7980EC-9103-457C-8B0B-7C1A81ADB48D}" destId="{4CBC5793-76BB-4A1F-8C6D-9B48BF8B817A}" srcOrd="0" destOrd="0" presId="urn:microsoft.com/office/officeart/2005/8/layout/chevron2"/>
    <dgm:cxn modelId="{F6BF9548-6B9C-429B-9050-0EB087EC6BE1}" type="presOf" srcId="{41B0B77B-3409-4F0C-95C6-671E879C1345}" destId="{3BF8DD9F-3763-488E-A79B-9EE7C5E67485}" srcOrd="0" destOrd="0" presId="urn:microsoft.com/office/officeart/2005/8/layout/chevron2"/>
    <dgm:cxn modelId="{B79A8DD9-C587-4224-A407-316BF9231775}" srcId="{6DDB2F04-8B1D-480D-9799-FD46EF6A7502}" destId="{EF152AA1-952D-4647-9F2A-257640C155D6}" srcOrd="0" destOrd="0" parTransId="{E98F85FE-B76A-4DB0-A31B-04470A00AA8E}" sibTransId="{1A8D2C52-082E-4182-861F-76189C4B711E}"/>
    <dgm:cxn modelId="{9871108D-6614-4F08-835F-0E679C4E3B65}" type="presOf" srcId="{6DDB2F04-8B1D-480D-9799-FD46EF6A7502}" destId="{967508D1-981B-49C9-BA9D-DEBAF3C44D14}" srcOrd="0" destOrd="0" presId="urn:microsoft.com/office/officeart/2005/8/layout/chevron2"/>
    <dgm:cxn modelId="{631A3F79-F96A-435D-84BF-184DAA79C018}" type="presOf" srcId="{C65C30C0-C44A-48AF-9952-C8E9EE2B00AA}" destId="{9F4E2FF4-E80F-4AC4-B974-DAE427ED40BB}" srcOrd="0" destOrd="0" presId="urn:microsoft.com/office/officeart/2005/8/layout/chevron2"/>
    <dgm:cxn modelId="{9CBAE791-FBF8-4DFF-B2E7-138C9F283CC5}" type="presOf" srcId="{79A01410-DE45-49EA-90FC-D5F01459AB7E}" destId="{70CEFC7D-46C0-486F-927E-0693A5C8A463}" srcOrd="0" destOrd="0" presId="urn:microsoft.com/office/officeart/2005/8/layout/chevron2"/>
    <dgm:cxn modelId="{1A4A6D2A-08EB-4CBC-A2B1-A692D4A420AB}" type="presOf" srcId="{DAFB5C94-8882-4175-A34B-030A98161E65}" destId="{2BBE3185-EC2E-4B30-95B5-BE133010D4B2}" srcOrd="0" destOrd="0" presId="urn:microsoft.com/office/officeart/2005/8/layout/chevron2"/>
    <dgm:cxn modelId="{AAFCF365-2257-4762-8216-19260B04368E}" type="presParOf" srcId="{70CEFC7D-46C0-486F-927E-0693A5C8A463}" destId="{2BDF7C76-3639-4FE1-ABA8-0511D6DF09B6}" srcOrd="0" destOrd="0" presId="urn:microsoft.com/office/officeart/2005/8/layout/chevron2"/>
    <dgm:cxn modelId="{F2DC0DFD-FF26-4FC3-A8C4-104EA1064D15}" type="presParOf" srcId="{2BDF7C76-3639-4FE1-ABA8-0511D6DF09B6}" destId="{C56A0EBE-DD29-4A0D-97C0-6C8304B9EC74}" srcOrd="0" destOrd="0" presId="urn:microsoft.com/office/officeart/2005/8/layout/chevron2"/>
    <dgm:cxn modelId="{44A26E97-DAA3-4985-B416-942637DA550A}" type="presParOf" srcId="{2BDF7C76-3639-4FE1-ABA8-0511D6DF09B6}" destId="{2BBE3185-EC2E-4B30-95B5-BE133010D4B2}" srcOrd="1" destOrd="0" presId="urn:microsoft.com/office/officeart/2005/8/layout/chevron2"/>
    <dgm:cxn modelId="{F911F299-5953-4E30-BA23-24F3EA54019A}" type="presParOf" srcId="{70CEFC7D-46C0-486F-927E-0693A5C8A463}" destId="{CC68C121-E19E-49F0-B310-02E2994835BA}" srcOrd="1" destOrd="0" presId="urn:microsoft.com/office/officeart/2005/8/layout/chevron2"/>
    <dgm:cxn modelId="{2A6058BA-8FD6-4381-863C-E5C2E63A54A5}" type="presParOf" srcId="{70CEFC7D-46C0-486F-927E-0693A5C8A463}" destId="{05A05AA5-6E4C-4C9C-851A-0D1EAFBADEEE}" srcOrd="2" destOrd="0" presId="urn:microsoft.com/office/officeart/2005/8/layout/chevron2"/>
    <dgm:cxn modelId="{98C1F06D-B965-49DC-A2AB-12C70C7AF190}" type="presParOf" srcId="{05A05AA5-6E4C-4C9C-851A-0D1EAFBADEEE}" destId="{A3FEECB5-7AA6-4BE3-AD87-F2F463550453}" srcOrd="0" destOrd="0" presId="urn:microsoft.com/office/officeart/2005/8/layout/chevron2"/>
    <dgm:cxn modelId="{79B88098-CF29-42F9-A6A2-67036EED5A1A}" type="presParOf" srcId="{05A05AA5-6E4C-4C9C-851A-0D1EAFBADEEE}" destId="{3BF8DD9F-3763-488E-A79B-9EE7C5E67485}" srcOrd="1" destOrd="0" presId="urn:microsoft.com/office/officeart/2005/8/layout/chevron2"/>
    <dgm:cxn modelId="{DFA237C9-7EB6-468F-A489-F8AD5A67D0A9}" type="presParOf" srcId="{70CEFC7D-46C0-486F-927E-0693A5C8A463}" destId="{1CB33661-09CC-49B2-B8C9-6C244FB5559F}" srcOrd="3" destOrd="0" presId="urn:microsoft.com/office/officeart/2005/8/layout/chevron2"/>
    <dgm:cxn modelId="{DA2C7F86-2090-4726-A605-F6E5A0DD0A39}" type="presParOf" srcId="{70CEFC7D-46C0-486F-927E-0693A5C8A463}" destId="{E4DC0A97-6F29-4F34-A4D5-9F106CC0DB72}" srcOrd="4" destOrd="0" presId="urn:microsoft.com/office/officeart/2005/8/layout/chevron2"/>
    <dgm:cxn modelId="{B6624480-218C-4F99-9C02-AE691ACB2A27}" type="presParOf" srcId="{E4DC0A97-6F29-4F34-A4D5-9F106CC0DB72}" destId="{967508D1-981B-49C9-BA9D-DEBAF3C44D14}" srcOrd="0" destOrd="0" presId="urn:microsoft.com/office/officeart/2005/8/layout/chevron2"/>
    <dgm:cxn modelId="{CE1005DF-5970-422F-B689-444EB40D2E9A}" type="presParOf" srcId="{E4DC0A97-6F29-4F34-A4D5-9F106CC0DB72}" destId="{0E85C5C4-CE67-4932-8B76-B90B8160EB48}" srcOrd="1" destOrd="0" presId="urn:microsoft.com/office/officeart/2005/8/layout/chevron2"/>
    <dgm:cxn modelId="{0A4BADC0-44EF-4C99-A5E7-833CB9711F67}" type="presParOf" srcId="{70CEFC7D-46C0-486F-927E-0693A5C8A463}" destId="{6071A8D3-721F-44E7-AF97-85AA2234E5F1}" srcOrd="5" destOrd="0" presId="urn:microsoft.com/office/officeart/2005/8/layout/chevron2"/>
    <dgm:cxn modelId="{21229E25-BA81-48BD-91B2-E62232243ED6}" type="presParOf" srcId="{70CEFC7D-46C0-486F-927E-0693A5C8A463}" destId="{A4BED4EB-4660-465D-85F0-071F7477FB3B}" srcOrd="6" destOrd="0" presId="urn:microsoft.com/office/officeart/2005/8/layout/chevron2"/>
    <dgm:cxn modelId="{3B0C7091-45B8-496C-885F-D85D683EB8B5}" type="presParOf" srcId="{A4BED4EB-4660-465D-85F0-071F7477FB3B}" destId="{4CBC5793-76BB-4A1F-8C6D-9B48BF8B817A}" srcOrd="0" destOrd="0" presId="urn:microsoft.com/office/officeart/2005/8/layout/chevron2"/>
    <dgm:cxn modelId="{71393E8F-59D2-47C8-A61A-AF65C9055646}" type="presParOf" srcId="{A4BED4EB-4660-465D-85F0-071F7477FB3B}" destId="{9F4E2FF4-E80F-4AC4-B974-DAE427ED40B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A0EBE-DD29-4A0D-97C0-6C8304B9EC74}">
      <dsp:nvSpPr>
        <dsp:cNvPr id="0" name=""/>
        <dsp:cNvSpPr/>
      </dsp:nvSpPr>
      <dsp:spPr>
        <a:xfrm rot="5400000">
          <a:off x="-186399" y="189425"/>
          <a:ext cx="1242665" cy="869865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/>
            <a:t> </a:t>
          </a:r>
          <a:endParaRPr lang="es-CL" sz="2400" kern="1200" dirty="0"/>
        </a:p>
      </dsp:txBody>
      <dsp:txXfrm rot="-5400000">
        <a:off x="2" y="437958"/>
        <a:ext cx="869865" cy="372800"/>
      </dsp:txXfrm>
    </dsp:sp>
    <dsp:sp modelId="{2BBE3185-EC2E-4B30-95B5-BE133010D4B2}">
      <dsp:nvSpPr>
        <dsp:cNvPr id="0" name=""/>
        <dsp:cNvSpPr/>
      </dsp:nvSpPr>
      <dsp:spPr>
        <a:xfrm rot="5400000">
          <a:off x="3811486" y="-2938594"/>
          <a:ext cx="807732" cy="66909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800" kern="1200" dirty="0" smtClean="0">
              <a:solidFill>
                <a:schemeClr val="bg1">
                  <a:lumMod val="50000"/>
                </a:schemeClr>
              </a:solidFill>
              <a:latin typeface="+mn-lt"/>
              <a:ea typeface="ＭＳ Ｐゴシック" charset="0"/>
              <a:cs typeface="+mn-cs"/>
            </a:rPr>
            <a:t>Se seleccionan diferentes fuentes de información.</a:t>
          </a:r>
        </a:p>
      </dsp:txBody>
      <dsp:txXfrm rot="-5400000">
        <a:off x="869865" y="42457"/>
        <a:ext cx="6651544" cy="728872"/>
      </dsp:txXfrm>
    </dsp:sp>
    <dsp:sp modelId="{A3FEECB5-7AA6-4BE3-AD87-F2F463550453}">
      <dsp:nvSpPr>
        <dsp:cNvPr id="0" name=""/>
        <dsp:cNvSpPr/>
      </dsp:nvSpPr>
      <dsp:spPr>
        <a:xfrm rot="5400000">
          <a:off x="-186399" y="1285354"/>
          <a:ext cx="1242665" cy="869865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/>
            <a:t> </a:t>
          </a:r>
          <a:endParaRPr lang="es-CL" sz="2400" kern="1200" dirty="0"/>
        </a:p>
      </dsp:txBody>
      <dsp:txXfrm rot="-5400000">
        <a:off x="2" y="1533887"/>
        <a:ext cx="869865" cy="372800"/>
      </dsp:txXfrm>
    </dsp:sp>
    <dsp:sp modelId="{3BF8DD9F-3763-488E-A79B-9EE7C5E67485}">
      <dsp:nvSpPr>
        <dsp:cNvPr id="0" name=""/>
        <dsp:cNvSpPr/>
      </dsp:nvSpPr>
      <dsp:spPr>
        <a:xfrm rot="5400000">
          <a:off x="3811486" y="-1842665"/>
          <a:ext cx="807732" cy="66909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kern="1200" dirty="0" smtClean="0">
              <a:solidFill>
                <a:schemeClr val="bg1">
                  <a:lumMod val="50000"/>
                </a:schemeClr>
              </a:solidFill>
              <a:latin typeface="+mn-lt"/>
              <a:ea typeface="ＭＳ Ｐゴシック" charset="0"/>
              <a:cs typeface="+mn-cs"/>
            </a:rPr>
            <a:t>Cada fuente ofrece una medición de la corrupción, que surge de las evaluaciones y encuestas que indagan específicamente sobre las percepciones del alcance de la corrupción. </a:t>
          </a:r>
        </a:p>
      </dsp:txBody>
      <dsp:txXfrm rot="-5400000">
        <a:off x="869865" y="1138386"/>
        <a:ext cx="6651544" cy="728872"/>
      </dsp:txXfrm>
    </dsp:sp>
    <dsp:sp modelId="{967508D1-981B-49C9-BA9D-DEBAF3C44D14}">
      <dsp:nvSpPr>
        <dsp:cNvPr id="0" name=""/>
        <dsp:cNvSpPr/>
      </dsp:nvSpPr>
      <dsp:spPr>
        <a:xfrm rot="5400000">
          <a:off x="-186399" y="2381283"/>
          <a:ext cx="1242665" cy="869865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/>
            <a:t> </a:t>
          </a:r>
          <a:endParaRPr lang="es-CL" sz="2400" kern="1200" dirty="0"/>
        </a:p>
      </dsp:txBody>
      <dsp:txXfrm rot="-5400000">
        <a:off x="2" y="2629816"/>
        <a:ext cx="869865" cy="372800"/>
      </dsp:txXfrm>
    </dsp:sp>
    <dsp:sp modelId="{0E85C5C4-CE67-4932-8B76-B90B8160EB48}">
      <dsp:nvSpPr>
        <dsp:cNvPr id="0" name=""/>
        <dsp:cNvSpPr/>
      </dsp:nvSpPr>
      <dsp:spPr>
        <a:xfrm rot="5400000">
          <a:off x="3811486" y="-746737"/>
          <a:ext cx="807732" cy="66909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800" kern="1200" dirty="0" smtClean="0">
              <a:solidFill>
                <a:schemeClr val="bg1">
                  <a:lumMod val="50000"/>
                </a:schemeClr>
              </a:solidFill>
              <a:latin typeface="+mn-lt"/>
              <a:ea typeface="ＭＳ Ｐゴシック" charset="0"/>
              <a:cs typeface="+mn-cs"/>
            </a:rPr>
            <a:t>Las preguntas de cada fuente apuntan a conocer las opiniones sobre la corrupción del país relevado.</a:t>
          </a:r>
        </a:p>
      </dsp:txBody>
      <dsp:txXfrm rot="-5400000">
        <a:off x="869865" y="2234314"/>
        <a:ext cx="6651544" cy="728872"/>
      </dsp:txXfrm>
    </dsp:sp>
    <dsp:sp modelId="{4CBC5793-76BB-4A1F-8C6D-9B48BF8B817A}">
      <dsp:nvSpPr>
        <dsp:cNvPr id="0" name=""/>
        <dsp:cNvSpPr/>
      </dsp:nvSpPr>
      <dsp:spPr>
        <a:xfrm rot="5400000">
          <a:off x="-186399" y="3477212"/>
          <a:ext cx="1242665" cy="869865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/>
            <a:t> </a:t>
          </a:r>
          <a:endParaRPr lang="es-CL" sz="2400" kern="1200" dirty="0"/>
        </a:p>
      </dsp:txBody>
      <dsp:txXfrm rot="-5400000">
        <a:off x="2" y="3725745"/>
        <a:ext cx="869865" cy="372800"/>
      </dsp:txXfrm>
    </dsp:sp>
    <dsp:sp modelId="{9F4E2FF4-E80F-4AC4-B974-DAE427ED40BB}">
      <dsp:nvSpPr>
        <dsp:cNvPr id="0" name=""/>
        <dsp:cNvSpPr/>
      </dsp:nvSpPr>
      <dsp:spPr>
        <a:xfrm rot="5400000">
          <a:off x="3811486" y="349191"/>
          <a:ext cx="807732" cy="66909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800" kern="1200" dirty="0" smtClean="0">
              <a:solidFill>
                <a:schemeClr val="bg1">
                  <a:lumMod val="50000"/>
                </a:schemeClr>
              </a:solidFill>
              <a:latin typeface="+mn-lt"/>
              <a:ea typeface="ＭＳ Ｐゴシック" charset="0"/>
              <a:cs typeface="+mn-cs"/>
            </a:rPr>
            <a:t>Brinda una perspectiva global de las percepciones sobre corrupción. </a:t>
          </a:r>
        </a:p>
      </dsp:txBody>
      <dsp:txXfrm rot="-5400000">
        <a:off x="869865" y="3330242"/>
        <a:ext cx="6651544" cy="7288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E88F2-814B-4320-BAFE-BF610372B893}" type="datetimeFigureOut">
              <a:rPr lang="es-CL" smtClean="0"/>
              <a:pPr/>
              <a:t>27-01-2016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24451-B5BB-4E7A-83D1-5A5D1507A96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9487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F704543-1F0A-4B84-A8B8-C10E6B6EB74D}" type="datetimeFigureOut">
              <a:rPr lang="es-CL"/>
              <a:pPr/>
              <a:t>27-01-2016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L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E106D52-5D0E-4D1D-B2C8-33D9A566CD8E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07969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06D52-5D0E-4D1D-B2C8-33D9A566CD8E}" type="slidenum">
              <a:rPr lang="es-CL" smtClean="0"/>
              <a:pPr/>
              <a:t>10</a:t>
            </a:fld>
            <a:endParaRPr lang="es-C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Línea de tiempo</a:t>
            </a:r>
            <a:r>
              <a:rPr lang="es-CL" baseline="0" dirty="0" smtClean="0"/>
              <a:t> 2005-2015, marcar cambios de gobierno.</a:t>
            </a:r>
          </a:p>
          <a:p>
            <a:r>
              <a:rPr lang="es-CL" baseline="0" dirty="0" smtClean="0"/>
              <a:t>Línea de tiempo en base a posición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06D52-5D0E-4D1D-B2C8-33D9A566CD8E}" type="slidenum">
              <a:rPr lang="es-CL" smtClean="0"/>
              <a:pPr/>
              <a:t>11</a:t>
            </a:fld>
            <a:endParaRPr lang="es-C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L" dirty="0" err="1" smtClean="0"/>
              <a:t>Linea</a:t>
            </a:r>
            <a:r>
              <a:rPr lang="es-CL" dirty="0" smtClean="0"/>
              <a:t> de tiempo</a:t>
            </a:r>
            <a:r>
              <a:rPr lang="es-CL" baseline="0" dirty="0" smtClean="0"/>
              <a:t> 2005-2015, marcar cambios de gobierno.</a:t>
            </a:r>
          </a:p>
          <a:p>
            <a:r>
              <a:rPr lang="es-CL" baseline="0" dirty="0" err="1" smtClean="0"/>
              <a:t>Linea</a:t>
            </a:r>
            <a:r>
              <a:rPr lang="es-CL" baseline="0" dirty="0" smtClean="0"/>
              <a:t> de tiempo en base a posición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06D52-5D0E-4D1D-B2C8-33D9A566CD8E}" type="slidenum">
              <a:rPr lang="es-CL" smtClean="0"/>
              <a:pPr/>
              <a:t>12</a:t>
            </a:fld>
            <a:endParaRPr lang="es-C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06D52-5D0E-4D1D-B2C8-33D9A566CD8E}" type="slidenum">
              <a:rPr lang="es-CL" smtClean="0"/>
              <a:pPr/>
              <a:t>13</a:t>
            </a:fld>
            <a:endParaRPr lang="es-C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Ver en detalles </a:t>
            </a:r>
            <a:r>
              <a:rPr lang="es-CL" dirty="0" err="1" smtClean="0"/>
              <a:t>paises</a:t>
            </a:r>
            <a:r>
              <a:rPr lang="es-CL" baseline="0" dirty="0" smtClean="0"/>
              <a:t> del </a:t>
            </a:r>
            <a:r>
              <a:rPr lang="es-CL" baseline="0" dirty="0" err="1" smtClean="0"/>
              <a:t>contienente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06D52-5D0E-4D1D-B2C8-33D9A566CD8E}" type="slidenum">
              <a:rPr lang="es-CL" smtClean="0"/>
              <a:pPr/>
              <a:t>14</a:t>
            </a:fld>
            <a:endParaRPr lang="es-C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L" dirty="0" err="1" smtClean="0"/>
              <a:t>Linea</a:t>
            </a:r>
            <a:r>
              <a:rPr lang="es-CL" dirty="0" smtClean="0"/>
              <a:t> desde 2005-2015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06D52-5D0E-4D1D-B2C8-33D9A566CD8E}" type="slidenum">
              <a:rPr lang="es-CL" smtClean="0"/>
              <a:pPr/>
              <a:t>16</a:t>
            </a:fld>
            <a:endParaRPr lang="es-C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Agregar línea promedio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06D52-5D0E-4D1D-B2C8-33D9A566CD8E}" type="slidenum">
              <a:rPr lang="es-CL" smtClean="0"/>
              <a:pPr/>
              <a:t>17</a:t>
            </a:fld>
            <a:endParaRPr 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A9B736-E0DA-4C56-827F-0F6D1A07BB51}" type="datetime1">
              <a:rPr lang="es-CL"/>
              <a:pPr/>
              <a:t>27-01-2016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96DDB-A599-40E8-B9F9-96E4D2C8515A}" type="slidenum">
              <a:rPr lang="es-CL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AE6D3D-F146-4BB9-89B9-BC97B150D38B}" type="datetime1">
              <a:rPr lang="es-CL"/>
              <a:pPr/>
              <a:t>27-01-2016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F512A-5DEE-480E-BBCC-1AB86499BF2A}" type="slidenum">
              <a:rPr lang="es-CL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268F6B-B21E-4FB4-9973-960711E30070}" type="datetime1">
              <a:rPr lang="es-CL"/>
              <a:pPr/>
              <a:t>27-01-2016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A947A-F063-4D6C-ADAA-5D745A779BCA}" type="slidenum">
              <a:rPr lang="es-CL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EDC6-2C05-4B9D-A18A-69930A10BA61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27-01-2016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98B6-F467-481A-BB64-7AD51894E8E4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EDC6-2C05-4B9D-A18A-69930A10BA61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27-01-2016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98B6-F467-481A-BB64-7AD51894E8E4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EDC6-2C05-4B9D-A18A-69930A10BA61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27-01-2016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98B6-F467-481A-BB64-7AD51894E8E4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EDC6-2C05-4B9D-A18A-69930A10BA61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27-01-2016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98B6-F467-481A-BB64-7AD51894E8E4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EDC6-2C05-4B9D-A18A-69930A10BA61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27-01-2016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98B6-F467-481A-BB64-7AD51894E8E4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EDC6-2C05-4B9D-A18A-69930A10BA61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27-01-2016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98B6-F467-481A-BB64-7AD51894E8E4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EDC6-2C05-4B9D-A18A-69930A10BA61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27-01-2016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98B6-F467-481A-BB64-7AD51894E8E4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EDC6-2C05-4B9D-A18A-69930A10BA61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27-01-2016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98B6-F467-481A-BB64-7AD51894E8E4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897AF9-70C6-47BF-BEC5-D550AE19C3B7}" type="datetime1">
              <a:rPr lang="es-CL"/>
              <a:pPr/>
              <a:t>27-01-2016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F73CF-0A24-49E6-9EF8-D7FECDF1E39D}" type="slidenum">
              <a:rPr lang="es-CL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EDC6-2C05-4B9D-A18A-69930A10BA61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27-01-2016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98B6-F467-481A-BB64-7AD51894E8E4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EDC6-2C05-4B9D-A18A-69930A10BA61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27-01-2016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98B6-F467-481A-BB64-7AD51894E8E4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EDC6-2C05-4B9D-A18A-69930A10BA61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27-01-2016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98B6-F467-481A-BB64-7AD51894E8E4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1DB1DA-2D49-4717-A180-6FE762DEE29C}" type="datetime1">
              <a:rPr lang="es-CL"/>
              <a:pPr/>
              <a:t>27-01-2016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6961E7-5E02-45BD-AC84-7A2C14D5553B}" type="slidenum">
              <a:rPr lang="es-CL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E113EF-5EDD-4F9F-9DC5-3F43FD5DC046}" type="datetime1">
              <a:rPr lang="es-CL"/>
              <a:pPr/>
              <a:t>27-01-2016</a:t>
            </a:fld>
            <a:endParaRPr lang="es-CL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247D1-10AE-47CC-9799-4739624CD40A}" type="slidenum">
              <a:rPr lang="es-CL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8509A2-8C8E-4BF7-AA89-12DA8A85FE35}" type="datetime1">
              <a:rPr lang="es-CL"/>
              <a:pPr/>
              <a:t>27-01-2016</a:t>
            </a:fld>
            <a:endParaRPr lang="es-CL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C3C4CA-8637-4943-B6F6-CC9FFD7622BF}" type="slidenum">
              <a:rPr lang="es-CL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F69E6F-A2B9-4C24-8B10-6E3B40B8B725}" type="datetime1">
              <a:rPr lang="es-CL"/>
              <a:pPr/>
              <a:t>27-01-2016</a:t>
            </a:fld>
            <a:endParaRPr lang="es-CL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AB691-DAD0-43F5-82C3-FC25ED5B4FB8}" type="slidenum">
              <a:rPr lang="es-CL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C0DB34-95BA-4E30-AEBC-7A4F945F32D4}" type="datetime1">
              <a:rPr lang="es-CL"/>
              <a:pPr/>
              <a:t>27-01-2016</a:t>
            </a:fld>
            <a:endParaRPr lang="es-CL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E9A98-97FE-4D0D-8385-D6385CF3BD43}" type="slidenum">
              <a:rPr lang="es-CL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CC0F88-E41F-4F1F-9C86-4948BA31375C}" type="datetime1">
              <a:rPr lang="es-CL"/>
              <a:pPr/>
              <a:t>27-01-2016</a:t>
            </a:fld>
            <a:endParaRPr lang="es-CL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70F7B-4CB4-4F5F-BEEF-13F8FAD79C28}" type="slidenum">
              <a:rPr lang="es-CL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FD61E5-266C-43C1-8CDB-ABC0A5B3A0E6}" type="datetime1">
              <a:rPr lang="es-CL"/>
              <a:pPr/>
              <a:t>27-01-2016</a:t>
            </a:fld>
            <a:endParaRPr lang="es-CL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C50BB-E94A-4D49-9182-559174DBF5BA}" type="slidenum">
              <a:rPr lang="es-CL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CL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BA4FEEA7-0521-4D1E-B1B8-12C39EA6A154}" type="datetime1">
              <a:rPr lang="es-CL"/>
              <a:pPr/>
              <a:t>27-01-2016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44E55652-D817-4D02-AFBC-1E127E16222D}" type="slidenum">
              <a:rPr lang="es-CL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71BEDC6-2C05-4B9D-A18A-69930A10BA61}" type="datetimeFigureOut">
              <a:rPr lang="es-CL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27-01-2016</a:t>
            </a:fld>
            <a:endParaRPr lang="es-CL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CL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A0698B6-F467-481A-BB64-7AD51894E8E4}" type="slidenum">
              <a:rPr lang="es-CL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es-CL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14.png"/><Relationship Id="rId5" Type="http://schemas.openxmlformats.org/officeDocument/2006/relationships/image" Target="../media/image8.jpeg"/><Relationship Id="rId10" Type="http://schemas.openxmlformats.org/officeDocument/2006/relationships/image" Target="../media/image13.png"/><Relationship Id="rId4" Type="http://schemas.openxmlformats.org/officeDocument/2006/relationships/image" Target="../media/image7.jpeg"/><Relationship Id="rId9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mapa_zoo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852936"/>
            <a:ext cx="8296993" cy="3942832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404664"/>
            <a:ext cx="3347864" cy="2304256"/>
          </a:xfrm>
          <a:solidFill>
            <a:srgbClr val="00B0F0">
              <a:alpha val="70000"/>
            </a:srgbClr>
          </a:solidFill>
        </p:spPr>
        <p:txBody>
          <a:bodyPr>
            <a:noAutofit/>
          </a:bodyPr>
          <a:lstStyle/>
          <a:p>
            <a:pPr marL="630238" algn="l">
              <a:tabLst>
                <a:tab pos="5830888" algn="l"/>
              </a:tabLst>
            </a:pPr>
            <a:r>
              <a:rPr lang="es-CL" sz="2800" b="1" dirty="0" smtClean="0">
                <a:solidFill>
                  <a:schemeClr val="bg1"/>
                </a:solidFill>
              </a:rPr>
              <a:t>ÍNDICE DE PERCEPCIÓN DE LA CORRUPCIÓN 2015</a:t>
            </a:r>
            <a:endParaRPr lang="es-CL" sz="2800" dirty="0">
              <a:solidFill>
                <a:schemeClr val="bg1"/>
              </a:solidFill>
            </a:endParaRPr>
          </a:p>
        </p:txBody>
      </p:sp>
      <p:pic>
        <p:nvPicPr>
          <p:cNvPr id="5" name="4 Imagen" descr="Logo CH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620688"/>
            <a:ext cx="1812992" cy="654691"/>
          </a:xfrm>
          <a:prstGeom prst="rect">
            <a:avLst/>
          </a:prstGeom>
        </p:spPr>
      </p:pic>
      <p:sp>
        <p:nvSpPr>
          <p:cNvPr id="7" name="6 Elipse"/>
          <p:cNvSpPr/>
          <p:nvPr/>
        </p:nvSpPr>
        <p:spPr>
          <a:xfrm>
            <a:off x="2123728" y="6093296"/>
            <a:ext cx="72008" cy="720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7 Elipse"/>
          <p:cNvSpPr/>
          <p:nvPr/>
        </p:nvSpPr>
        <p:spPr>
          <a:xfrm>
            <a:off x="1979712" y="5949280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0" name="9 Imagen" descr="transparency-international-m_tcm22-4998.png"/>
          <p:cNvPicPr>
            <a:picLocks noChangeAspect="1"/>
          </p:cNvPicPr>
          <p:nvPr/>
        </p:nvPicPr>
        <p:blipFill>
          <a:blip r:embed="rId4"/>
          <a:srcRect t="29929" b="26585"/>
          <a:stretch>
            <a:fillRect/>
          </a:stretch>
        </p:blipFill>
        <p:spPr>
          <a:xfrm>
            <a:off x="6300192" y="1484784"/>
            <a:ext cx="2649860" cy="8241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73CF-0A24-49E6-9EF8-D7FECDF1E39D}" type="slidenum">
              <a:rPr lang="es-CL" smtClean="0"/>
              <a:pPr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 bwMode="auto">
          <a:xfrm>
            <a:off x="0" y="0"/>
            <a:ext cx="9144000" cy="1052736"/>
          </a:xfrm>
          <a:prstGeom prst="rect">
            <a:avLst/>
          </a:prstGeom>
          <a:solidFill>
            <a:srgbClr val="00B0F0">
              <a:alpha val="7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s-E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	</a:t>
            </a: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</a:rPr>
              <a:t>Resultados Chile</a:t>
            </a:r>
            <a:endParaRPr lang="es-CL" sz="2800" dirty="0">
              <a:solidFill>
                <a:schemeClr val="bg1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7812360" y="3212976"/>
            <a:ext cx="720080" cy="6480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9" name="8 Conector recto"/>
          <p:cNvCxnSpPr/>
          <p:nvPr/>
        </p:nvCxnSpPr>
        <p:spPr>
          <a:xfrm>
            <a:off x="7524328" y="1772816"/>
            <a:ext cx="0" cy="381642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4788024" y="1772816"/>
            <a:ext cx="0" cy="381642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2123728" y="1772816"/>
            <a:ext cx="0" cy="381642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73CF-0A24-49E6-9EF8-D7FECDF1E39D}" type="slidenum">
              <a:rPr lang="es-CL" smtClean="0"/>
              <a:pPr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 bwMode="auto">
          <a:xfrm>
            <a:off x="0" y="0"/>
            <a:ext cx="9144000" cy="1052736"/>
          </a:xfrm>
          <a:prstGeom prst="rect">
            <a:avLst/>
          </a:prstGeom>
          <a:solidFill>
            <a:srgbClr val="00B0F0">
              <a:alpha val="7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s-E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	</a:t>
            </a: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</a:rPr>
              <a:t>Resultados Chile</a:t>
            </a:r>
            <a:endParaRPr lang="es-CL" sz="2800" dirty="0" smtClean="0">
              <a:solidFill>
                <a:schemeClr val="bg1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7812360" y="3573016"/>
            <a:ext cx="720080" cy="6480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9" name="8 Conector recto"/>
          <p:cNvCxnSpPr/>
          <p:nvPr/>
        </p:nvCxnSpPr>
        <p:spPr>
          <a:xfrm>
            <a:off x="7524328" y="2060848"/>
            <a:ext cx="0" cy="381642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4788024" y="2060848"/>
            <a:ext cx="0" cy="381642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2123728" y="2060848"/>
            <a:ext cx="0" cy="381642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2 Marcador de contenido"/>
          <p:cNvSpPr txBox="1">
            <a:spLocks/>
          </p:cNvSpPr>
          <p:nvPr/>
        </p:nvSpPr>
        <p:spPr bwMode="auto">
          <a:xfrm>
            <a:off x="4572000" y="2492375"/>
            <a:ext cx="4267200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endParaRPr lang="es-CL">
              <a:latin typeface="Calibri" pitchFamily="34" charset="0"/>
            </a:endParaRPr>
          </a:p>
        </p:txBody>
      </p:sp>
      <p:sp>
        <p:nvSpPr>
          <p:cNvPr id="23555" name="4 Rectángulo"/>
          <p:cNvSpPr>
            <a:spLocks noChangeArrowheads="1"/>
          </p:cNvSpPr>
          <p:nvPr/>
        </p:nvSpPr>
        <p:spPr bwMode="auto">
          <a:xfrm>
            <a:off x="250825" y="1662469"/>
            <a:ext cx="8424863" cy="812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Chile obtiene 70 puntos en el año 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2015, lo que lo pone en el lugar numero 23 entre los resultados generales.</a:t>
            </a:r>
            <a:endParaRPr lang="es-ES" dirty="0">
              <a:solidFill>
                <a:schemeClr val="bg1">
                  <a:lumMod val="50000"/>
                </a:schemeClr>
              </a:solidFill>
              <a:latin typeface="+mn-lt"/>
              <a:ea typeface="ＭＳ Ｐゴシック" charset="0"/>
            </a:endParaRPr>
          </a:p>
          <a:p>
            <a:pPr algn="just"/>
            <a:endParaRPr lang="es-ES" b="1" dirty="0"/>
          </a:p>
          <a:p>
            <a:pPr algn="just"/>
            <a:r>
              <a:rPr lang="es-CL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Si </a:t>
            </a:r>
            <a:r>
              <a:rPr lang="es-CL" dirty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se compara con su puntuación en </a:t>
            </a:r>
            <a:r>
              <a:rPr lang="es-CL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el </a:t>
            </a:r>
            <a:r>
              <a:rPr lang="es-CL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2012, </a:t>
            </a:r>
            <a:r>
              <a:rPr lang="es-CL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2013 </a:t>
            </a:r>
            <a:r>
              <a:rPr lang="es-CL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y 2014 baja </a:t>
            </a:r>
            <a:r>
              <a:rPr lang="es-CL" dirty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su evaluación. </a:t>
            </a:r>
          </a:p>
          <a:p>
            <a:pPr algn="just"/>
            <a:endParaRPr lang="es-CL" dirty="0" smtClean="0"/>
          </a:p>
          <a:p>
            <a:pPr algn="just"/>
            <a:r>
              <a:rPr lang="es-CL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Chile </a:t>
            </a:r>
            <a:r>
              <a:rPr lang="es-CL" dirty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se encuentra en el lugar </a:t>
            </a:r>
            <a:r>
              <a:rPr lang="es-CL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2, en Latinoamérica, detrás de Uruguay, quien consolida su posición. </a:t>
            </a:r>
            <a:endParaRPr lang="es-CL" dirty="0">
              <a:solidFill>
                <a:schemeClr val="bg1">
                  <a:lumMod val="50000"/>
                </a:schemeClr>
              </a:solidFill>
              <a:latin typeface="+mn-lt"/>
              <a:ea typeface="ＭＳ Ｐゴシック" charset="0"/>
            </a:endParaRPr>
          </a:p>
          <a:p>
            <a:pPr algn="just">
              <a:buFont typeface="Arial" pitchFamily="34" charset="0"/>
              <a:buChar char="•"/>
            </a:pPr>
            <a:endParaRPr lang="es-CL" dirty="0">
              <a:solidFill>
                <a:schemeClr val="bg1">
                  <a:lumMod val="50000"/>
                </a:schemeClr>
              </a:solidFill>
              <a:latin typeface="+mn-lt"/>
              <a:ea typeface="ＭＳ Ｐゴシック" charset="0"/>
            </a:endParaRPr>
          </a:p>
          <a:p>
            <a:pPr algn="just"/>
            <a:r>
              <a:rPr lang="es-CL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Intervalo </a:t>
            </a:r>
            <a:r>
              <a:rPr lang="es-CL" dirty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de confianza: 66 - 74, lo que significa que con un 90% de probabilidad, el valor de Chile se encuentra entre esos parámetros.</a:t>
            </a:r>
            <a:endParaRPr lang="es-ES" dirty="0">
              <a:solidFill>
                <a:schemeClr val="bg1">
                  <a:lumMod val="50000"/>
                </a:schemeClr>
              </a:solidFill>
              <a:latin typeface="+mn-lt"/>
              <a:ea typeface="ＭＳ Ｐゴシック" charset="0"/>
            </a:endParaRPr>
          </a:p>
          <a:p>
            <a:pPr algn="just"/>
            <a:endParaRPr lang="es-ES" b="1" dirty="0"/>
          </a:p>
          <a:p>
            <a:pPr algn="just"/>
            <a:endParaRPr lang="es-ES" b="1" dirty="0"/>
          </a:p>
          <a:p>
            <a:pPr algn="just"/>
            <a:endParaRPr lang="es-ES" b="1" dirty="0"/>
          </a:p>
          <a:p>
            <a:pPr algn="just"/>
            <a:endParaRPr lang="es-ES" b="1" dirty="0"/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endParaRPr lang="es-CL" dirty="0"/>
          </a:p>
        </p:txBody>
      </p:sp>
      <p:sp>
        <p:nvSpPr>
          <p:cNvPr id="23557" name="6 Rectángulo"/>
          <p:cNvSpPr>
            <a:spLocks noChangeArrowheads="1"/>
          </p:cNvSpPr>
          <p:nvPr/>
        </p:nvSpPr>
        <p:spPr bwMode="auto">
          <a:xfrm>
            <a:off x="179388" y="1503363"/>
            <a:ext cx="87852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 bwMode="auto">
          <a:xfrm>
            <a:off x="0" y="0"/>
            <a:ext cx="9144000" cy="1052736"/>
          </a:xfrm>
          <a:prstGeom prst="rect">
            <a:avLst/>
          </a:prstGeom>
          <a:solidFill>
            <a:srgbClr val="00B0F0">
              <a:alpha val="7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s-E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	</a:t>
            </a: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</a:rPr>
              <a:t>Resultados Chile</a:t>
            </a:r>
            <a:endParaRPr lang="es-CL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73CF-0A24-49E6-9EF8-D7FECDF1E39D}" type="slidenum">
              <a:rPr lang="es-CL" smtClean="0"/>
              <a:pPr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 bwMode="auto">
          <a:xfrm>
            <a:off x="0" y="0"/>
            <a:ext cx="9144000" cy="1052736"/>
          </a:xfrm>
          <a:prstGeom prst="rect">
            <a:avLst/>
          </a:prstGeom>
          <a:solidFill>
            <a:srgbClr val="00B0F0">
              <a:alpha val="7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s-E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	</a:t>
            </a: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</a:rPr>
              <a:t>Chile: Se aleja del TOP 20</a:t>
            </a:r>
            <a:endParaRPr lang="es-CL" sz="2800" dirty="0">
              <a:solidFill>
                <a:schemeClr val="bg1"/>
              </a:solidFill>
            </a:endParaRPr>
          </a:p>
        </p:txBody>
      </p:sp>
      <p:graphicFrame>
        <p:nvGraphicFramePr>
          <p:cNvPr id="9" name="1 Gráfico"/>
          <p:cNvGraphicFramePr/>
          <p:nvPr/>
        </p:nvGraphicFramePr>
        <p:xfrm>
          <a:off x="380788" y="1601037"/>
          <a:ext cx="8273157" cy="4569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2 Marcador de contenido"/>
          <p:cNvSpPr txBox="1">
            <a:spLocks/>
          </p:cNvSpPr>
          <p:nvPr/>
        </p:nvSpPr>
        <p:spPr bwMode="auto">
          <a:xfrm>
            <a:off x="4572000" y="2492375"/>
            <a:ext cx="4267200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endParaRPr lang="es-CL">
              <a:latin typeface="Calibri" pitchFamily="34" charset="0"/>
            </a:endParaRPr>
          </a:p>
        </p:txBody>
      </p:sp>
      <p:sp>
        <p:nvSpPr>
          <p:cNvPr id="27651" name="4 Rectángulo"/>
          <p:cNvSpPr>
            <a:spLocks noChangeArrowheads="1"/>
          </p:cNvSpPr>
          <p:nvPr/>
        </p:nvSpPr>
        <p:spPr bwMode="auto">
          <a:xfrm>
            <a:off x="250825" y="1196975"/>
            <a:ext cx="842486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s-ES" b="1"/>
          </a:p>
          <a:p>
            <a:pPr algn="just"/>
            <a:endParaRPr lang="es-ES" b="1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CL"/>
          </a:p>
        </p:txBody>
      </p:sp>
      <p:sp>
        <p:nvSpPr>
          <p:cNvPr id="27653" name="6 Rectángulo"/>
          <p:cNvSpPr>
            <a:spLocks noChangeArrowheads="1"/>
          </p:cNvSpPr>
          <p:nvPr/>
        </p:nvSpPr>
        <p:spPr bwMode="auto">
          <a:xfrm>
            <a:off x="179388" y="1503363"/>
            <a:ext cx="87852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 bwMode="auto">
          <a:xfrm>
            <a:off x="0" y="0"/>
            <a:ext cx="9144000" cy="1052736"/>
          </a:xfrm>
          <a:prstGeom prst="rect">
            <a:avLst/>
          </a:prstGeom>
          <a:solidFill>
            <a:srgbClr val="00B0F0">
              <a:alpha val="7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s-E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	</a:t>
            </a:r>
            <a:r>
              <a:rPr lang="es-CL" sz="2800" b="1" dirty="0" smtClean="0">
                <a:solidFill>
                  <a:schemeClr val="bg1"/>
                </a:solidFill>
                <a:latin typeface="Calibri" pitchFamily="34" charset="0"/>
              </a:rPr>
              <a:t>En Las Américas, Chile sigue detrás de Uruguay</a:t>
            </a:r>
          </a:p>
        </p:txBody>
      </p:sp>
      <p:graphicFrame>
        <p:nvGraphicFramePr>
          <p:cNvPr id="7" name="1 Gráfico"/>
          <p:cNvGraphicFramePr/>
          <p:nvPr/>
        </p:nvGraphicFramePr>
        <p:xfrm>
          <a:off x="323528" y="1988840"/>
          <a:ext cx="849694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4 Rectángulo"/>
          <p:cNvSpPr>
            <a:spLocks noChangeArrowheads="1"/>
          </p:cNvSpPr>
          <p:nvPr/>
        </p:nvSpPr>
        <p:spPr bwMode="auto">
          <a:xfrm>
            <a:off x="250825" y="1196975"/>
            <a:ext cx="842486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s-ES" b="1"/>
          </a:p>
          <a:p>
            <a:pPr algn="just"/>
            <a:endParaRPr lang="es-ES" b="1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CL"/>
          </a:p>
        </p:txBody>
      </p:sp>
      <p:sp>
        <p:nvSpPr>
          <p:cNvPr id="28677" name="6 Rectángulo"/>
          <p:cNvSpPr>
            <a:spLocks noChangeArrowheads="1"/>
          </p:cNvSpPr>
          <p:nvPr/>
        </p:nvSpPr>
        <p:spPr bwMode="auto">
          <a:xfrm>
            <a:off x="358775" y="1916832"/>
            <a:ext cx="87852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CL"/>
          </a:p>
        </p:txBody>
      </p:sp>
      <p:sp>
        <p:nvSpPr>
          <p:cNvPr id="28678" name="4 Rectángulo"/>
          <p:cNvSpPr>
            <a:spLocks noChangeArrowheads="1"/>
          </p:cNvSpPr>
          <p:nvPr/>
        </p:nvSpPr>
        <p:spPr bwMode="auto">
          <a:xfrm>
            <a:off x="683568" y="2132856"/>
            <a:ext cx="633638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5113" indent="-265113" algn="just">
              <a:buFont typeface="Arial" pitchFamily="34" charset="0"/>
              <a:buChar char="•"/>
            </a:pPr>
            <a:r>
              <a:rPr lang="es-ES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11 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países suben su 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puntuación. </a:t>
            </a:r>
            <a:endParaRPr lang="es-ES" dirty="0">
              <a:solidFill>
                <a:schemeClr val="bg1">
                  <a:lumMod val="50000"/>
                </a:schemeClr>
              </a:solidFill>
              <a:latin typeface="+mn-lt"/>
              <a:ea typeface="ＭＳ Ｐゴシック" charset="0"/>
            </a:endParaRPr>
          </a:p>
          <a:p>
            <a:pPr marL="265113" indent="-265113" algn="just">
              <a:buFont typeface="Arial" pitchFamily="34" charset="0"/>
              <a:buChar char="•"/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11 la 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bajan.</a:t>
            </a:r>
            <a:endParaRPr lang="es-ES" dirty="0">
              <a:solidFill>
                <a:schemeClr val="bg1">
                  <a:lumMod val="50000"/>
                </a:schemeClr>
              </a:solidFill>
              <a:latin typeface="+mn-lt"/>
              <a:ea typeface="ＭＳ Ｐゴシック" charset="0"/>
            </a:endParaRPr>
          </a:p>
          <a:p>
            <a:pPr marL="265113" indent="-265113" algn="just">
              <a:buFont typeface="Arial" pitchFamily="34" charset="0"/>
              <a:buChar char="•"/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4 la 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mantienen.</a:t>
            </a:r>
            <a:endParaRPr lang="es-CL" dirty="0"/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1691729" y="3625502"/>
          <a:ext cx="5616575" cy="1963738"/>
        </p:xfrm>
        <a:graphic>
          <a:graphicData uri="http://schemas.openxmlformats.org/drawingml/2006/table">
            <a:tbl>
              <a:tblPr firstRow="1">
                <a:tableStyleId>{5A111915-BE36-4E01-A7E5-04B1672EAD32}</a:tableStyleId>
              </a:tblPr>
              <a:tblGrid>
                <a:gridCol w="2789237"/>
                <a:gridCol w="2827338"/>
              </a:tblGrid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Los que más suben </a:t>
                      </a:r>
                      <a:endParaRPr kumimoji="0" lang="es-C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Los que más bajan </a:t>
                      </a:r>
                      <a:endParaRPr kumimoji="0" lang="es-C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9525" marR="9525" marT="9525" marB="0" anchor="ctr" horzOverflow="overflow"/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CL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ＭＳ Ｐゴシック" charset="0"/>
                          <a:cs typeface="+mn-cs"/>
                        </a:rPr>
                        <a:t>Paraguay (3)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CL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ＭＳ Ｐゴシック" charset="0"/>
                          <a:cs typeface="+mn-cs"/>
                        </a:rPr>
                        <a:t>Brasil (-5)</a:t>
                      </a:r>
                    </a:p>
                  </a:txBody>
                  <a:tcPr marL="9525" marR="9525" marT="9525" marB="0" anchor="b" horzOverflow="overflow"/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CL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ＭＳ Ｐゴシック" charset="0"/>
                          <a:cs typeface="+mn-cs"/>
                        </a:rPr>
                        <a:t>Jamaica (3)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CL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ＭＳ Ｐゴシック" charset="0"/>
                          <a:cs typeface="+mn-cs"/>
                        </a:rPr>
                        <a:t>Guatemala (-4)</a:t>
                      </a:r>
                    </a:p>
                  </a:txBody>
                  <a:tcPr marL="9525" marR="9525" marT="9525" marB="0" anchor="b" horzOverflow="overflow"/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CL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ＭＳ Ｐゴシック" charset="0"/>
                          <a:cs typeface="+mn-cs"/>
                        </a:rPr>
                        <a:t>Canadá (2)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CL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ＭＳ Ｐゴシック" charset="0"/>
                          <a:cs typeface="+mn-cs"/>
                        </a:rPr>
                        <a:t>Chile (-3)</a:t>
                      </a:r>
                    </a:p>
                  </a:txBody>
                  <a:tcPr marL="9525" marR="9525" marT="9525" marB="0" anchor="b" horzOverflow="overflow"/>
                </a:tc>
              </a:tr>
            </a:tbl>
          </a:graphicData>
        </a:graphic>
      </p:graphicFrame>
      <p:sp>
        <p:nvSpPr>
          <p:cNvPr id="9" name="1 Título"/>
          <p:cNvSpPr txBox="1">
            <a:spLocks/>
          </p:cNvSpPr>
          <p:nvPr/>
        </p:nvSpPr>
        <p:spPr bwMode="auto">
          <a:xfrm>
            <a:off x="0" y="0"/>
            <a:ext cx="9144000" cy="1052736"/>
          </a:xfrm>
          <a:prstGeom prst="rect">
            <a:avLst/>
          </a:prstGeom>
          <a:solidFill>
            <a:srgbClr val="00B0F0">
              <a:alpha val="7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s-E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	</a:t>
            </a: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</a:rPr>
              <a:t>Cambios significativos en la región</a:t>
            </a:r>
            <a:endParaRPr lang="es-CL" sz="2800" dirty="0">
              <a:solidFill>
                <a:schemeClr val="bg1"/>
              </a:solidFill>
            </a:endParaRPr>
          </a:p>
        </p:txBody>
      </p:sp>
      <p:grpSp>
        <p:nvGrpSpPr>
          <p:cNvPr id="18" name="17 Grupo"/>
          <p:cNvGrpSpPr/>
          <p:nvPr/>
        </p:nvGrpSpPr>
        <p:grpSpPr>
          <a:xfrm>
            <a:off x="4211960" y="4797152"/>
            <a:ext cx="648072" cy="432048"/>
            <a:chOff x="3851920" y="4797152"/>
            <a:chExt cx="648072" cy="432048"/>
          </a:xfrm>
        </p:grpSpPr>
        <p:cxnSp>
          <p:nvCxnSpPr>
            <p:cNvPr id="16" name="15 Conector recto de flecha"/>
            <p:cNvCxnSpPr/>
            <p:nvPr/>
          </p:nvCxnSpPr>
          <p:spPr>
            <a:xfrm>
              <a:off x="4499992" y="4797152"/>
              <a:ext cx="0" cy="43204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 de flecha"/>
            <p:cNvCxnSpPr/>
            <p:nvPr/>
          </p:nvCxnSpPr>
          <p:spPr>
            <a:xfrm flipV="1">
              <a:off x="3851920" y="4797152"/>
              <a:ext cx="0" cy="43204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2 Marcador de contenido"/>
          <p:cNvSpPr txBox="1">
            <a:spLocks/>
          </p:cNvSpPr>
          <p:nvPr/>
        </p:nvSpPr>
        <p:spPr bwMode="auto">
          <a:xfrm>
            <a:off x="4572000" y="2492375"/>
            <a:ext cx="4267200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endParaRPr lang="es-CL">
              <a:latin typeface="Calibri" pitchFamily="34" charset="0"/>
            </a:endParaRPr>
          </a:p>
        </p:txBody>
      </p:sp>
      <p:sp>
        <p:nvSpPr>
          <p:cNvPr id="29699" name="4 Rectángulo"/>
          <p:cNvSpPr>
            <a:spLocks noChangeArrowheads="1"/>
          </p:cNvSpPr>
          <p:nvPr/>
        </p:nvSpPr>
        <p:spPr bwMode="auto">
          <a:xfrm>
            <a:off x="251520" y="1196752"/>
            <a:ext cx="842486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s-ES" b="1"/>
          </a:p>
          <a:p>
            <a:pPr algn="just"/>
            <a:endParaRPr lang="es-ES" b="1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CL"/>
          </a:p>
        </p:txBody>
      </p:sp>
      <p:sp>
        <p:nvSpPr>
          <p:cNvPr id="29701" name="6 Rectángulo"/>
          <p:cNvSpPr>
            <a:spLocks noChangeArrowheads="1"/>
          </p:cNvSpPr>
          <p:nvPr/>
        </p:nvSpPr>
        <p:spPr bwMode="auto">
          <a:xfrm>
            <a:off x="179388" y="1503363"/>
            <a:ext cx="87852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 bwMode="auto">
          <a:xfrm>
            <a:off x="0" y="0"/>
            <a:ext cx="9144000" cy="1052736"/>
          </a:xfrm>
          <a:prstGeom prst="rect">
            <a:avLst/>
          </a:prstGeom>
          <a:solidFill>
            <a:srgbClr val="00B0F0">
              <a:alpha val="7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s-E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	</a:t>
            </a: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</a:rPr>
              <a:t>Chile v/s Uruguay</a:t>
            </a:r>
            <a:endParaRPr lang="es-CL" sz="2800" dirty="0">
              <a:solidFill>
                <a:schemeClr val="bg1"/>
              </a:solidFill>
            </a:endParaRPr>
          </a:p>
        </p:txBody>
      </p:sp>
      <p:graphicFrame>
        <p:nvGraphicFramePr>
          <p:cNvPr id="12" name="11 Gráfico"/>
          <p:cNvGraphicFramePr/>
          <p:nvPr/>
        </p:nvGraphicFramePr>
        <p:xfrm>
          <a:off x="755576" y="1772816"/>
          <a:ext cx="727280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2 Marcador de contenido"/>
          <p:cNvSpPr txBox="1">
            <a:spLocks/>
          </p:cNvSpPr>
          <p:nvPr/>
        </p:nvSpPr>
        <p:spPr bwMode="auto">
          <a:xfrm>
            <a:off x="4572000" y="2492375"/>
            <a:ext cx="4267200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endParaRPr lang="es-CL">
              <a:latin typeface="Calibri" pitchFamily="34" charset="0"/>
            </a:endParaRPr>
          </a:p>
        </p:txBody>
      </p:sp>
      <p:sp>
        <p:nvSpPr>
          <p:cNvPr id="30723" name="4 Rectángulo"/>
          <p:cNvSpPr>
            <a:spLocks noChangeArrowheads="1"/>
          </p:cNvSpPr>
          <p:nvPr/>
        </p:nvSpPr>
        <p:spPr bwMode="auto">
          <a:xfrm>
            <a:off x="250825" y="1196975"/>
            <a:ext cx="842486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s-ES" b="1"/>
          </a:p>
          <a:p>
            <a:pPr algn="just"/>
            <a:endParaRPr lang="es-ES" b="1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ES"/>
          </a:p>
          <a:p>
            <a:pPr algn="just"/>
            <a:endParaRPr lang="es-CL"/>
          </a:p>
        </p:txBody>
      </p:sp>
      <p:sp>
        <p:nvSpPr>
          <p:cNvPr id="30725" name="6 Rectángulo"/>
          <p:cNvSpPr>
            <a:spLocks noChangeArrowheads="1"/>
          </p:cNvSpPr>
          <p:nvPr/>
        </p:nvSpPr>
        <p:spPr bwMode="auto">
          <a:xfrm>
            <a:off x="179388" y="1503363"/>
            <a:ext cx="87852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 bwMode="auto">
          <a:xfrm>
            <a:off x="0" y="0"/>
            <a:ext cx="9144000" cy="1052736"/>
          </a:xfrm>
          <a:prstGeom prst="rect">
            <a:avLst/>
          </a:prstGeom>
          <a:solidFill>
            <a:srgbClr val="00B0F0">
              <a:alpha val="7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s-E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	</a:t>
            </a: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</a:rPr>
              <a:t>Chile en la OECD</a:t>
            </a:r>
            <a:endParaRPr lang="es-CL" sz="2800" dirty="0">
              <a:solidFill>
                <a:schemeClr val="bg1"/>
              </a:solidFill>
            </a:endParaRPr>
          </a:p>
        </p:txBody>
      </p:sp>
      <p:graphicFrame>
        <p:nvGraphicFramePr>
          <p:cNvPr id="8" name="1 Gráfico"/>
          <p:cNvGraphicFramePr/>
          <p:nvPr/>
        </p:nvGraphicFramePr>
        <p:xfrm>
          <a:off x="251520" y="1556792"/>
          <a:ext cx="871296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2 Marcador de contenido"/>
          <p:cNvSpPr txBox="1">
            <a:spLocks/>
          </p:cNvSpPr>
          <p:nvPr/>
        </p:nvSpPr>
        <p:spPr bwMode="auto">
          <a:xfrm>
            <a:off x="4572000" y="2492375"/>
            <a:ext cx="4267200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endParaRPr lang="es-CL">
              <a:latin typeface="Calibri" pitchFamily="34" charset="0"/>
            </a:endParaRPr>
          </a:p>
        </p:txBody>
      </p:sp>
      <p:sp>
        <p:nvSpPr>
          <p:cNvPr id="31748" name="6 Rectángulo"/>
          <p:cNvSpPr>
            <a:spLocks noChangeArrowheads="1"/>
          </p:cNvSpPr>
          <p:nvPr/>
        </p:nvSpPr>
        <p:spPr bwMode="auto">
          <a:xfrm>
            <a:off x="179388" y="1503363"/>
            <a:ext cx="87852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CL"/>
          </a:p>
        </p:txBody>
      </p:sp>
      <p:sp>
        <p:nvSpPr>
          <p:cNvPr id="18439" name="4 Rectángulo"/>
          <p:cNvSpPr>
            <a:spLocks noChangeArrowheads="1"/>
          </p:cNvSpPr>
          <p:nvPr/>
        </p:nvSpPr>
        <p:spPr bwMode="auto">
          <a:xfrm>
            <a:off x="323850" y="1640989"/>
            <a:ext cx="8423275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Chile cae en el Índice de Percepción de Corrupción tanto en puntuación como en ubicación. No cabe duda de que en esta baja  impactaron los hechos conocidos 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en el 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ú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ltimo 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tiempo.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ES" dirty="0">
              <a:solidFill>
                <a:schemeClr val="bg1">
                  <a:lumMod val="50000"/>
                </a:schemeClr>
              </a:solidFill>
              <a:latin typeface="+mn-lt"/>
              <a:ea typeface="ＭＳ Ｐゴシック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Al igual que lo que ocurre con otros países de la 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región 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con casos conocidos de corrupción, descendemos con respecto al año pasado. Véase Brasil y 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Guatemala, entre otros.</a:t>
            </a:r>
            <a:endParaRPr lang="es-ES" dirty="0">
              <a:solidFill>
                <a:schemeClr val="bg1">
                  <a:lumMod val="50000"/>
                </a:schemeClr>
              </a:solidFill>
              <a:latin typeface="+mn-lt"/>
              <a:ea typeface="ＭＳ Ｐゴシック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s-ES" dirty="0">
              <a:solidFill>
                <a:schemeClr val="bg1">
                  <a:lumMod val="50000"/>
                </a:schemeClr>
              </a:solidFill>
              <a:latin typeface="+mn-lt"/>
              <a:ea typeface="ＭＳ Ｐゴシック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Nos alejamos del TOP 20 y Uruguay en América del Sur 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consolida 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su liderazgo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ES" dirty="0">
              <a:solidFill>
                <a:schemeClr val="bg1">
                  <a:lumMod val="50000"/>
                </a:schemeClr>
              </a:solidFill>
              <a:latin typeface="+mn-lt"/>
              <a:ea typeface="ＭＳ Ｐゴシック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Cómo leer los resultados: </a:t>
            </a: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s-ES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Los chilenos tienen menor tolerancia a los casos de corrupción. </a:t>
            </a: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s-ES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Crisis general del continente.</a:t>
            </a: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s-ES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Influencia del acceso a la información. </a:t>
            </a:r>
            <a:endParaRPr lang="es-ES" dirty="0">
              <a:solidFill>
                <a:schemeClr val="bg1">
                  <a:lumMod val="50000"/>
                </a:schemeClr>
              </a:solidFill>
              <a:latin typeface="+mn-lt"/>
              <a:ea typeface="ＭＳ Ｐゴシック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s-ES" dirty="0"/>
          </a:p>
          <a:p>
            <a:pPr marL="285750" indent="-285750" algn="just">
              <a:buFont typeface="Arial" pitchFamily="34" charset="0"/>
              <a:buChar char="•"/>
            </a:pPr>
            <a:endParaRPr lang="es-ES" dirty="0"/>
          </a:p>
          <a:p>
            <a:pPr marL="285750" indent="-285750" algn="just">
              <a:buFont typeface="Arial" pitchFamily="34" charset="0"/>
              <a:buChar char="•"/>
            </a:pPr>
            <a:endParaRPr lang="es-ES" dirty="0"/>
          </a:p>
          <a:p>
            <a:pPr marL="285750" indent="-285750" algn="just">
              <a:buFont typeface="Arial" pitchFamily="34" charset="0"/>
              <a:buChar char="•"/>
            </a:pPr>
            <a:endParaRPr lang="es-CL" dirty="0"/>
          </a:p>
        </p:txBody>
      </p:sp>
      <p:sp>
        <p:nvSpPr>
          <p:cNvPr id="7" name="1 Título"/>
          <p:cNvSpPr txBox="1">
            <a:spLocks/>
          </p:cNvSpPr>
          <p:nvPr/>
        </p:nvSpPr>
        <p:spPr bwMode="auto">
          <a:xfrm>
            <a:off x="0" y="0"/>
            <a:ext cx="9144000" cy="1052736"/>
          </a:xfrm>
          <a:prstGeom prst="rect">
            <a:avLst/>
          </a:prstGeom>
          <a:solidFill>
            <a:srgbClr val="00B0F0">
              <a:alpha val="7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s-E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	</a:t>
            </a: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</a:rPr>
              <a:t>Conclusiones</a:t>
            </a:r>
            <a:endParaRPr lang="es-CL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2 Marcador de contenido"/>
          <p:cNvSpPr txBox="1">
            <a:spLocks/>
          </p:cNvSpPr>
          <p:nvPr/>
        </p:nvSpPr>
        <p:spPr bwMode="auto">
          <a:xfrm>
            <a:off x="4572000" y="2492375"/>
            <a:ext cx="4267200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endParaRPr lang="es-CL">
              <a:latin typeface="Calibri" pitchFamily="34" charset="0"/>
            </a:endParaRPr>
          </a:p>
        </p:txBody>
      </p:sp>
      <p:sp>
        <p:nvSpPr>
          <p:cNvPr id="32772" name="6 Rectángulo"/>
          <p:cNvSpPr>
            <a:spLocks noChangeArrowheads="1"/>
          </p:cNvSpPr>
          <p:nvPr/>
        </p:nvSpPr>
        <p:spPr bwMode="auto">
          <a:xfrm>
            <a:off x="179388" y="1503363"/>
            <a:ext cx="87852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CL"/>
          </a:p>
        </p:txBody>
      </p:sp>
      <p:sp>
        <p:nvSpPr>
          <p:cNvPr id="18439" name="4 Rectángulo"/>
          <p:cNvSpPr>
            <a:spLocks noChangeArrowheads="1"/>
          </p:cNvSpPr>
          <p:nvPr/>
        </p:nvSpPr>
        <p:spPr bwMode="auto">
          <a:xfrm>
            <a:off x="323850" y="1124744"/>
            <a:ext cx="842327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Los resultados nos desafían a acelerar la tramitación y aprobación 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de 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proyectos relacionados con aumentar la transparencia y 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probidad.</a:t>
            </a:r>
            <a:endParaRPr lang="es-ES" dirty="0">
              <a:solidFill>
                <a:schemeClr val="bg1">
                  <a:lumMod val="50000"/>
                </a:schemeClr>
              </a:solidFill>
              <a:latin typeface="+mn-lt"/>
              <a:ea typeface="ＭＳ Ｐゴシック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s-ES" dirty="0">
              <a:solidFill>
                <a:schemeClr val="bg1">
                  <a:lumMod val="50000"/>
                </a:schemeClr>
              </a:solidFill>
              <a:latin typeface="+mn-lt"/>
              <a:ea typeface="ＭＳ Ｐゴシック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Entender que la corrupción no es un flagelo que solo involucra al sector público, sino 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que también, involucra 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a distintos sectores de la sociedad. Empresas, deporte, cultura, academia nos están excluidas de la ocurrencia de estos hechos (casos colusión y ANFP).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ES" dirty="0">
              <a:solidFill>
                <a:schemeClr val="bg1">
                  <a:lumMod val="50000"/>
                </a:schemeClr>
              </a:solidFill>
              <a:latin typeface="+mn-lt"/>
              <a:ea typeface="ＭＳ Ｐゴシック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El aumento de la percepción también es consecuencia de que se ha mejorado en la investigación y sanción de casos de falta de transparencia y corrupción lo que, paradójicamente, hace que aumente la sensación de que existe mayor corrupción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ES" dirty="0" smtClean="0">
              <a:solidFill>
                <a:schemeClr val="bg1">
                  <a:lumMod val="50000"/>
                </a:schemeClr>
              </a:solidFill>
              <a:latin typeface="+mn-lt"/>
              <a:ea typeface="ＭＳ Ｐゴシック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Se 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necesitan entregar mensajes y  señales claras y potentes  a la ciudadanía para aumentar los niveles de confianza con respecto a las instituciones públicas y privadas  y a la clase política y empresarial.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ES" dirty="0">
              <a:solidFill>
                <a:schemeClr val="bg1">
                  <a:lumMod val="50000"/>
                </a:schemeClr>
              </a:solidFill>
              <a:latin typeface="+mn-lt"/>
              <a:ea typeface="ＭＳ Ｐゴシック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 Fortalecer en la ciudadanía la importancia de la denuncia de actos de corrupción ya que es una de las maneras más efectivas de combatirlas.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ES" dirty="0">
              <a:solidFill>
                <a:schemeClr val="bg1">
                  <a:lumMod val="50000"/>
                </a:schemeClr>
              </a:solidFill>
              <a:latin typeface="+mn-lt"/>
              <a:ea typeface="ＭＳ Ｐゴシック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En algún momento la corrupción nos afecta a todos negativamente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</a:rPr>
              <a:t>.</a:t>
            </a:r>
            <a:endParaRPr lang="es-CL" dirty="0">
              <a:solidFill>
                <a:schemeClr val="bg1">
                  <a:lumMod val="50000"/>
                </a:schemeClr>
              </a:solidFill>
              <a:latin typeface="+mn-lt"/>
              <a:ea typeface="ＭＳ Ｐゴシック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 bwMode="auto">
          <a:xfrm>
            <a:off x="0" y="0"/>
            <a:ext cx="9144000" cy="1052736"/>
          </a:xfrm>
          <a:prstGeom prst="rect">
            <a:avLst/>
          </a:prstGeom>
          <a:solidFill>
            <a:srgbClr val="00B0F0">
              <a:alpha val="7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s-E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	</a:t>
            </a: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</a:rPr>
              <a:t>Conclusiones</a:t>
            </a:r>
            <a:endParaRPr lang="es-CL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  <a:tabLst>
                <a:tab pos="0" algn="l"/>
              </a:tabLst>
            </a:pPr>
            <a:r>
              <a:rPr lang="es-CL" sz="1800" dirty="0" smtClean="0">
                <a:solidFill>
                  <a:schemeClr val="bg1">
                    <a:lumMod val="50000"/>
                  </a:schemeClr>
                </a:solidFill>
              </a:rPr>
              <a:t>Es el Índice de Percepción de la Corrupción es el instrumento de mayor reconocimiento y prestigio para evaluar la percepción de corrupción a nivel mundial que es elaborado desde el año 1995. </a:t>
            </a:r>
          </a:p>
          <a:p>
            <a:pPr marL="0" indent="0" algn="just">
              <a:buNone/>
              <a:tabLst>
                <a:tab pos="0" algn="l"/>
              </a:tabLst>
            </a:pPr>
            <a:endParaRPr lang="es-CL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  <a:tabLst>
                <a:tab pos="0" algn="l"/>
              </a:tabLst>
            </a:pPr>
            <a:endParaRPr lang="es-CL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  <a:tabLst>
                <a:tab pos="0" algn="l"/>
              </a:tabLst>
            </a:pPr>
            <a:r>
              <a:rPr lang="es-CL" sz="1800" b="1" dirty="0" smtClean="0">
                <a:solidFill>
                  <a:srgbClr val="00B0F0"/>
                </a:solidFill>
              </a:rPr>
              <a:t>Algunas Características:</a:t>
            </a:r>
          </a:p>
          <a:p>
            <a:pPr marL="274638" indent="-274638" algn="just">
              <a:tabLst>
                <a:tab pos="0" algn="l"/>
              </a:tabLst>
            </a:pPr>
            <a:r>
              <a:rPr lang="es-CL" sz="1800" dirty="0" smtClean="0">
                <a:solidFill>
                  <a:schemeClr val="bg1">
                    <a:lumMod val="50000"/>
                  </a:schemeClr>
                </a:solidFill>
              </a:rPr>
              <a:t>En la versión </a:t>
            </a:r>
            <a:r>
              <a:rPr lang="es-CL" sz="1800" b="1" dirty="0" smtClean="0">
                <a:solidFill>
                  <a:schemeClr val="bg1">
                    <a:lumMod val="50000"/>
                  </a:schemeClr>
                </a:solidFill>
              </a:rPr>
              <a:t>2015 incorpora 168 países</a:t>
            </a:r>
            <a:r>
              <a:rPr lang="es-CL" sz="1800" dirty="0" smtClean="0">
                <a:solidFill>
                  <a:schemeClr val="bg1">
                    <a:lumMod val="50000"/>
                  </a:schemeClr>
                </a:solidFill>
              </a:rPr>
              <a:t>. 7 países menos que el año anterior.</a:t>
            </a:r>
          </a:p>
          <a:p>
            <a:pPr marL="274638" indent="-274638" algn="just">
              <a:tabLst>
                <a:tab pos="0" algn="l"/>
              </a:tabLst>
            </a:pPr>
            <a:r>
              <a:rPr lang="es-CL" sz="1800" dirty="0" smtClean="0">
                <a:solidFill>
                  <a:schemeClr val="bg1">
                    <a:lumMod val="50000"/>
                  </a:schemeClr>
                </a:solidFill>
              </a:rPr>
              <a:t>Utiliza datos recabados durante los últimos 24 meses como fuente de información.</a:t>
            </a:r>
          </a:p>
          <a:p>
            <a:pPr marL="274638" indent="-274638" algn="just">
              <a:tabLst>
                <a:tab pos="0" algn="l"/>
              </a:tabLst>
            </a:pPr>
            <a:r>
              <a:rPr lang="es-CL" sz="1800" dirty="0" smtClean="0">
                <a:solidFill>
                  <a:schemeClr val="bg1">
                    <a:lumMod val="50000"/>
                  </a:schemeClr>
                </a:solidFill>
              </a:rPr>
              <a:t>El </a:t>
            </a:r>
            <a:r>
              <a:rPr lang="es-CL" sz="1800" dirty="0" err="1" smtClean="0">
                <a:solidFill>
                  <a:schemeClr val="bg1">
                    <a:lumMod val="50000"/>
                  </a:schemeClr>
                </a:solidFill>
              </a:rPr>
              <a:t>IdePC</a:t>
            </a:r>
            <a:r>
              <a:rPr lang="es-CL" sz="1800" dirty="0" smtClean="0">
                <a:solidFill>
                  <a:schemeClr val="bg1">
                    <a:lumMod val="50000"/>
                  </a:schemeClr>
                </a:solidFill>
              </a:rPr>
              <a:t> clasifica a los países de acuerdo al nivel de corrupción percibida en autoridades políticas y funcionarios públicos. </a:t>
            </a:r>
          </a:p>
          <a:p>
            <a:pPr marL="274638" indent="-274638" algn="just">
              <a:tabLst>
                <a:tab pos="0" algn="l"/>
              </a:tabLst>
            </a:pPr>
            <a:r>
              <a:rPr lang="es-CL" sz="1800" dirty="0" smtClean="0">
                <a:solidFill>
                  <a:schemeClr val="bg1">
                    <a:lumMod val="50000"/>
                  </a:schemeClr>
                </a:solidFill>
              </a:rPr>
              <a:t>Las puntuaciones de cada país se adecúan a la escala de 0 a 100, donde valores cercanos a 0 indican países percibos con mucha corrupción y puntuaciones cercana a 100 indican países percibidos como menos corruptos. </a:t>
            </a:r>
          </a:p>
          <a:p>
            <a:pPr algn="just"/>
            <a:endParaRPr lang="es-CL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es-CL" sz="28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73CF-0A24-49E6-9EF8-D7FECDF1E39D}" type="slidenum">
              <a:rPr lang="es-CL" smtClean="0"/>
              <a:pPr/>
              <a:t>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 bwMode="auto">
          <a:xfrm>
            <a:off x="0" y="0"/>
            <a:ext cx="9144000" cy="1052736"/>
          </a:xfrm>
          <a:prstGeom prst="rect">
            <a:avLst/>
          </a:prstGeom>
          <a:solidFill>
            <a:srgbClr val="00B0F0">
              <a:alpha val="7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s-E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	</a:t>
            </a:r>
            <a:r>
              <a:rPr lang="es-ES" sz="2800" b="1" dirty="0">
                <a:solidFill>
                  <a:schemeClr val="bg1"/>
                </a:solidFill>
                <a:latin typeface="Calibri" pitchFamily="34" charset="0"/>
              </a:rPr>
              <a:t>¿Qué es el índice </a:t>
            </a: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</a:rPr>
              <a:t>de percepción de la corrupción ?</a:t>
            </a:r>
            <a:endParaRPr lang="es-CL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0" y="476672"/>
            <a:ext cx="6228184" cy="1440160"/>
          </a:xfrm>
          <a:prstGeom prst="rect">
            <a:avLst/>
          </a:prstGeom>
          <a:solidFill>
            <a:srgbClr val="00B0F0">
              <a:alpha val="70000"/>
            </a:srgb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179388" algn="just">
              <a:spcBef>
                <a:spcPct val="0"/>
              </a:spcBef>
              <a:tabLst>
                <a:tab pos="5830888" algn="l"/>
              </a:tabLst>
              <a:defRPr/>
            </a:pPr>
            <a:r>
              <a:rPr lang="es-CL" sz="3600" b="1" dirty="0">
                <a:solidFill>
                  <a:prstClr val="white"/>
                </a:solidFill>
                <a:latin typeface="+mn-lt"/>
              </a:rPr>
              <a:t>           ¡GRACIAS!</a:t>
            </a:r>
            <a:endParaRPr lang="es-CL" sz="3600" dirty="0">
              <a:solidFill>
                <a:prstClr val="white"/>
              </a:solidFill>
              <a:latin typeface="+mn-lt"/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3635896" y="2564904"/>
            <a:ext cx="0" cy="331236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7 Imagen" descr="Logo CH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2852936"/>
            <a:ext cx="2317048" cy="836712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3707904" y="4458598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www.chiletransparente.cl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707904" y="4005064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Chile Transparente | </a:t>
            </a:r>
            <a:r>
              <a:rPr lang="es-CL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@</a:t>
            </a:r>
            <a:r>
              <a:rPr lang="es-C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Ch_Transparente</a:t>
            </a:r>
            <a:endParaRPr lang="es-CL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endParaRPr lang="es-CL" sz="1400" dirty="0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12" name="Picture 2" descr="C:\Users\tp\Desktop\facebook-twitter-logos_beige2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12976"/>
            <a:ext cx="1296144" cy="811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12 Imagen" descr="transparency-international-m_tcm22-4998.png"/>
          <p:cNvPicPr>
            <a:picLocks noChangeAspect="1"/>
          </p:cNvPicPr>
          <p:nvPr/>
        </p:nvPicPr>
        <p:blipFill>
          <a:blip r:embed="rId4"/>
          <a:srcRect t="29929" b="26585"/>
          <a:stretch>
            <a:fillRect/>
          </a:stretch>
        </p:blipFill>
        <p:spPr>
          <a:xfrm>
            <a:off x="627068" y="4077072"/>
            <a:ext cx="2778368" cy="864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73CF-0A24-49E6-9EF8-D7FECDF1E39D}" type="slidenum">
              <a:rPr lang="es-CL" smtClean="0"/>
              <a:pPr/>
              <a:t>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 bwMode="auto">
          <a:xfrm>
            <a:off x="0" y="0"/>
            <a:ext cx="9144000" cy="1052736"/>
          </a:xfrm>
          <a:prstGeom prst="rect">
            <a:avLst/>
          </a:prstGeom>
          <a:solidFill>
            <a:srgbClr val="00B0F0">
              <a:alpha val="7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s-E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	</a:t>
            </a: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</a:rPr>
              <a:t>Metodología</a:t>
            </a:r>
            <a:endParaRPr lang="es-CL" sz="2800" dirty="0">
              <a:solidFill>
                <a:schemeClr val="bg1"/>
              </a:solidFill>
            </a:endParaRPr>
          </a:p>
        </p:txBody>
      </p:sp>
      <p:graphicFrame>
        <p:nvGraphicFramePr>
          <p:cNvPr id="5" name="4 Diagrama"/>
          <p:cNvGraphicFramePr/>
          <p:nvPr/>
        </p:nvGraphicFramePr>
        <p:xfrm>
          <a:off x="683568" y="1772816"/>
          <a:ext cx="756084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4581128"/>
            <a:ext cx="9144000" cy="1187847"/>
          </a:xfrm>
          <a:solidFill>
            <a:srgbClr val="00B0F0"/>
          </a:solidFill>
        </p:spPr>
        <p:txBody>
          <a:bodyPr anchor="ctr"/>
          <a:lstStyle/>
          <a:p>
            <a:r>
              <a:rPr lang="es-CL" dirty="0" smtClean="0">
                <a:solidFill>
                  <a:schemeClr val="bg1"/>
                </a:solidFill>
              </a:rPr>
              <a:t>	</a:t>
            </a:r>
            <a:r>
              <a:rPr lang="es-CL" sz="2800" dirty="0" smtClean="0">
                <a:solidFill>
                  <a:schemeClr val="bg1"/>
                </a:solidFill>
              </a:rPr>
              <a:t>Resultados mundiales</a:t>
            </a:r>
            <a:endParaRPr lang="es-CL" sz="3600" dirty="0">
              <a:solidFill>
                <a:schemeClr val="bg1"/>
              </a:solidFill>
            </a:endParaRPr>
          </a:p>
        </p:txBody>
      </p:sp>
      <p:pic>
        <p:nvPicPr>
          <p:cNvPr id="5" name="4 Imagen" descr="mapa_zoo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925" y="541299"/>
            <a:ext cx="8046523" cy="38238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73CF-0A24-49E6-9EF8-D7FECDF1E39D}" type="slidenum">
              <a:rPr lang="es-CL" smtClean="0"/>
              <a:pPr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 bwMode="auto">
          <a:xfrm>
            <a:off x="0" y="0"/>
            <a:ext cx="9144000" cy="1052736"/>
          </a:xfrm>
          <a:prstGeom prst="rect">
            <a:avLst/>
          </a:prstGeom>
          <a:solidFill>
            <a:srgbClr val="00B0F0">
              <a:alpha val="7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s-E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	</a:t>
            </a: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</a:rPr>
              <a:t>Mapa resultados</a:t>
            </a:r>
            <a:endParaRPr lang="es-CL" sz="2800" dirty="0">
              <a:solidFill>
                <a:schemeClr val="bg1"/>
              </a:solidFill>
            </a:endParaRPr>
          </a:p>
        </p:txBody>
      </p:sp>
      <p:pic>
        <p:nvPicPr>
          <p:cNvPr id="2" name="Imagen 1" descr="CPI2015_map_web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04" r="2511" b="15448"/>
          <a:stretch/>
        </p:blipFill>
        <p:spPr>
          <a:xfrm>
            <a:off x="611560" y="1268760"/>
            <a:ext cx="8136904" cy="4867889"/>
          </a:xfrm>
          <a:prstGeom prst="rect">
            <a:avLst/>
          </a:prstGeom>
        </p:spPr>
      </p:pic>
      <p:pic>
        <p:nvPicPr>
          <p:cNvPr id="5" name="Imagen 4" descr="CPI2015_map_web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6" t="81108" r="64920" b="3659"/>
          <a:stretch/>
        </p:blipFill>
        <p:spPr>
          <a:xfrm>
            <a:off x="25296" y="5903168"/>
            <a:ext cx="4330680" cy="982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73CF-0A24-49E6-9EF8-D7FECDF1E39D}" type="slidenum">
              <a:rPr lang="es-CL" smtClean="0"/>
              <a:pPr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 bwMode="auto">
          <a:xfrm>
            <a:off x="0" y="0"/>
            <a:ext cx="9144000" cy="1052736"/>
          </a:xfrm>
          <a:prstGeom prst="rect">
            <a:avLst/>
          </a:prstGeom>
          <a:solidFill>
            <a:srgbClr val="00B0F0">
              <a:alpha val="7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s-E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	</a:t>
            </a: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</a:rPr>
              <a:t>TOP 10</a:t>
            </a:r>
            <a:endParaRPr lang="es-CL" sz="2800" dirty="0">
              <a:solidFill>
                <a:schemeClr val="bg1"/>
              </a:solidFill>
            </a:endParaRPr>
          </a:p>
        </p:txBody>
      </p:sp>
      <p:graphicFrame>
        <p:nvGraphicFramePr>
          <p:cNvPr id="14" name="13 Tabla"/>
          <p:cNvGraphicFramePr>
            <a:graphicFrameLocks noGrp="1"/>
          </p:cNvGraphicFramePr>
          <p:nvPr/>
        </p:nvGraphicFramePr>
        <p:xfrm>
          <a:off x="2195736" y="1182896"/>
          <a:ext cx="1512168" cy="4993640"/>
        </p:xfrm>
        <a:graphic>
          <a:graphicData uri="http://schemas.openxmlformats.org/drawingml/2006/table">
            <a:tbl>
              <a:tblPr firstRow="1" bandRow="1" bandCol="1">
                <a:tableStyleId>{2D5ABB26-0587-4C30-8999-92F81FD0307C}</a:tableStyleId>
              </a:tblPr>
              <a:tblGrid>
                <a:gridCol w="588408"/>
                <a:gridCol w="92376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2015</a:t>
                      </a:r>
                    </a:p>
                  </a:txBody>
                  <a:tcPr marL="9236" marR="9236" marT="9236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 smtClean="0">
                          <a:solidFill>
                            <a:srgbClr val="00B0F0"/>
                          </a:solidFill>
                          <a:latin typeface="+mn-lt"/>
                        </a:rPr>
                        <a:t>2014</a:t>
                      </a:r>
                      <a:endParaRPr lang="es-CL" sz="1600" b="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6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6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91</a:t>
                      </a:r>
                      <a:endParaRPr kumimoji="0" lang="es-C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236" marR="9236" marT="9236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s-CL" sz="1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pPr algn="ctr"/>
                      <a:endParaRPr lang="es-CL" sz="1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s-CL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92</a:t>
                      </a:r>
                      <a:endParaRPr lang="es-CL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236" marR="9236" marT="9236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s-CL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90</a:t>
                      </a:r>
                    </a:p>
                  </a:txBody>
                  <a:tcPr marL="9236" marR="9236" marT="9236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s-CL" sz="1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s-CL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89</a:t>
                      </a:r>
                      <a:endParaRPr lang="es-CL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236" marR="9236" marT="9236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s-CL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89</a:t>
                      </a:r>
                    </a:p>
                  </a:txBody>
                  <a:tcPr marL="9236" marR="9236" marT="9236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s-CL" sz="1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s-CL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87</a:t>
                      </a:r>
                      <a:endParaRPr lang="es-CL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236" marR="9236" marT="9236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s-CL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88</a:t>
                      </a:r>
                    </a:p>
                  </a:txBody>
                  <a:tcPr marL="9236" marR="9236" marT="9236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s-CL" sz="1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s-CL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91</a:t>
                      </a:r>
                      <a:endParaRPr lang="es-CL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236" marR="9236" marT="9236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s-CL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87</a:t>
                      </a:r>
                    </a:p>
                  </a:txBody>
                  <a:tcPr marL="9236" marR="9236" marT="9236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s-CL" sz="1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s-CL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83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6" name="55 Tabla"/>
          <p:cNvGraphicFramePr>
            <a:graphicFrameLocks noGrp="1"/>
          </p:cNvGraphicFramePr>
          <p:nvPr/>
        </p:nvGraphicFramePr>
        <p:xfrm>
          <a:off x="6156176" y="1171664"/>
          <a:ext cx="1512168" cy="4993640"/>
        </p:xfrm>
        <a:graphic>
          <a:graphicData uri="http://schemas.openxmlformats.org/drawingml/2006/table">
            <a:tbl>
              <a:tblPr firstRow="1" bandRow="1" bandCol="1">
                <a:tableStyleId>{2D5ABB26-0587-4C30-8999-92F81FD0307C}</a:tableStyleId>
              </a:tblPr>
              <a:tblGrid>
                <a:gridCol w="588408"/>
                <a:gridCol w="92376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2015</a:t>
                      </a:r>
                    </a:p>
                  </a:txBody>
                  <a:tcPr marL="9236" marR="9236" marT="9236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 smtClean="0">
                          <a:solidFill>
                            <a:srgbClr val="00B0F0"/>
                          </a:solidFill>
                          <a:latin typeface="+mn-lt"/>
                        </a:rPr>
                        <a:t>2014</a:t>
                      </a:r>
                      <a:endParaRPr lang="es-CL" sz="1600" b="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6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6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87</a:t>
                      </a:r>
                      <a:endParaRPr kumimoji="0" lang="es-C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236" marR="9236" marT="9236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s-CL" sz="1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pPr algn="ctr"/>
                      <a:endParaRPr lang="es-CL" sz="1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s-CL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86</a:t>
                      </a:r>
                      <a:endParaRPr lang="es-CL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236" marR="9236" marT="9236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s-CL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86</a:t>
                      </a:r>
                    </a:p>
                  </a:txBody>
                  <a:tcPr marL="9236" marR="9236" marT="9236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s-CL" sz="1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s-CL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86</a:t>
                      </a:r>
                      <a:endParaRPr lang="es-CL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236" marR="9236" marT="9236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s-CL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85</a:t>
                      </a:r>
                    </a:p>
                  </a:txBody>
                  <a:tcPr marL="9236" marR="9236" marT="9236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s-CL" sz="1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s-CL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84</a:t>
                      </a:r>
                      <a:endParaRPr lang="es-CL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236" marR="9236" marT="9236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s-CL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83</a:t>
                      </a:r>
                    </a:p>
                  </a:txBody>
                  <a:tcPr marL="9236" marR="9236" marT="9236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s-CL" sz="1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s-CL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81</a:t>
                      </a:r>
                      <a:endParaRPr lang="es-CL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236" marR="9236" marT="9236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s-CL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81</a:t>
                      </a:r>
                    </a:p>
                  </a:txBody>
                  <a:tcPr marL="9236" marR="9236" marT="9236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s-CL" sz="1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s-CL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79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58" name="57 Grupo"/>
          <p:cNvGrpSpPr/>
          <p:nvPr/>
        </p:nvGrpSpPr>
        <p:grpSpPr>
          <a:xfrm>
            <a:off x="611560" y="1937738"/>
            <a:ext cx="1944216" cy="4751367"/>
            <a:chOff x="251520" y="1937738"/>
            <a:chExt cx="1944216" cy="4751367"/>
          </a:xfrm>
        </p:grpSpPr>
        <p:grpSp>
          <p:nvGrpSpPr>
            <p:cNvPr id="55" name="54 Grupo"/>
            <p:cNvGrpSpPr/>
            <p:nvPr/>
          </p:nvGrpSpPr>
          <p:grpSpPr>
            <a:xfrm>
              <a:off x="251520" y="1988840"/>
              <a:ext cx="1944216" cy="4700265"/>
              <a:chOff x="251520" y="1988840"/>
              <a:chExt cx="1944216" cy="4700265"/>
            </a:xfrm>
          </p:grpSpPr>
          <p:grpSp>
            <p:nvGrpSpPr>
              <p:cNvPr id="15" name="14 Grupo"/>
              <p:cNvGrpSpPr/>
              <p:nvPr/>
            </p:nvGrpSpPr>
            <p:grpSpPr>
              <a:xfrm>
                <a:off x="251520" y="1988840"/>
                <a:ext cx="1944216" cy="792088"/>
                <a:chOff x="251520" y="1988840"/>
                <a:chExt cx="1944216" cy="792088"/>
              </a:xfrm>
            </p:grpSpPr>
            <p:sp>
              <p:nvSpPr>
                <p:cNvPr id="9" name="8 CuadroTexto"/>
                <p:cNvSpPr txBox="1"/>
                <p:nvPr/>
              </p:nvSpPr>
              <p:spPr>
                <a:xfrm>
                  <a:off x="251520" y="1988840"/>
                  <a:ext cx="57606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CL" sz="2000" b="1" dirty="0" smtClean="0">
                      <a:solidFill>
                        <a:srgbClr val="00B0F0"/>
                      </a:solidFill>
                      <a:latin typeface="+mn-lt"/>
                    </a:rPr>
                    <a:t>1</a:t>
                  </a:r>
                  <a:endParaRPr lang="es-CL" sz="2000" b="1" dirty="0">
                    <a:solidFill>
                      <a:srgbClr val="00B0F0"/>
                    </a:solidFill>
                    <a:latin typeface="+mn-lt"/>
                  </a:endParaRPr>
                </a:p>
              </p:txBody>
            </p:sp>
            <p:sp>
              <p:nvSpPr>
                <p:cNvPr id="12" name="11 CuadroTexto"/>
                <p:cNvSpPr txBox="1"/>
                <p:nvPr/>
              </p:nvSpPr>
              <p:spPr>
                <a:xfrm>
                  <a:off x="323528" y="2473151"/>
                  <a:ext cx="187220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CL" sz="14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</a:rPr>
                    <a:t>DINAMARCA</a:t>
                  </a:r>
                  <a:endParaRPr lang="es-CL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</a:endParaRPr>
                </a:p>
              </p:txBody>
            </p:sp>
          </p:grpSp>
          <p:grpSp>
            <p:nvGrpSpPr>
              <p:cNvPr id="28" name="27 Grupo"/>
              <p:cNvGrpSpPr/>
              <p:nvPr/>
            </p:nvGrpSpPr>
            <p:grpSpPr>
              <a:xfrm>
                <a:off x="251520" y="2900821"/>
                <a:ext cx="1872208" cy="835956"/>
                <a:chOff x="251520" y="2900821"/>
                <a:chExt cx="1872208" cy="835956"/>
              </a:xfrm>
            </p:grpSpPr>
            <p:pic>
              <p:nvPicPr>
                <p:cNvPr id="8" name="7 Imagen" descr="finlandia.png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755577" y="2900821"/>
                  <a:ext cx="864095" cy="528178"/>
                </a:xfrm>
                <a:prstGeom prst="rect">
                  <a:avLst/>
                </a:prstGeom>
              </p:spPr>
            </p:pic>
            <p:sp>
              <p:nvSpPr>
                <p:cNvPr id="16" name="15 CuadroTexto"/>
                <p:cNvSpPr txBox="1"/>
                <p:nvPr/>
              </p:nvSpPr>
              <p:spPr>
                <a:xfrm>
                  <a:off x="251520" y="2956882"/>
                  <a:ext cx="57606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CL" sz="2000" b="1" dirty="0" smtClean="0">
                      <a:solidFill>
                        <a:srgbClr val="00B0F0"/>
                      </a:solidFill>
                      <a:latin typeface="+mn-lt"/>
                    </a:rPr>
                    <a:t>2</a:t>
                  </a:r>
                  <a:endParaRPr lang="es-CL" sz="2000" b="1" dirty="0">
                    <a:solidFill>
                      <a:srgbClr val="00B0F0"/>
                    </a:solidFill>
                    <a:latin typeface="+mn-lt"/>
                  </a:endParaRPr>
                </a:p>
              </p:txBody>
            </p:sp>
            <p:sp>
              <p:nvSpPr>
                <p:cNvPr id="23" name="22 CuadroTexto"/>
                <p:cNvSpPr txBox="1"/>
                <p:nvPr/>
              </p:nvSpPr>
              <p:spPr>
                <a:xfrm>
                  <a:off x="251520" y="3429000"/>
                  <a:ext cx="187220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CL" sz="14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</a:rPr>
                    <a:t>FINLANDIA</a:t>
                  </a:r>
                  <a:endParaRPr lang="es-CL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</a:endParaRPr>
                </a:p>
              </p:txBody>
            </p:sp>
          </p:grpSp>
          <p:grpSp>
            <p:nvGrpSpPr>
              <p:cNvPr id="29" name="28 Grupo"/>
              <p:cNvGrpSpPr/>
              <p:nvPr/>
            </p:nvGrpSpPr>
            <p:grpSpPr>
              <a:xfrm>
                <a:off x="251520" y="3861048"/>
                <a:ext cx="1872209" cy="850825"/>
                <a:chOff x="323527" y="4005064"/>
                <a:chExt cx="1872209" cy="850825"/>
              </a:xfrm>
            </p:grpSpPr>
            <p:sp>
              <p:nvSpPr>
                <p:cNvPr id="19" name="18 CuadroTexto"/>
                <p:cNvSpPr txBox="1"/>
                <p:nvPr/>
              </p:nvSpPr>
              <p:spPr>
                <a:xfrm>
                  <a:off x="323527" y="4075994"/>
                  <a:ext cx="57606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CL" sz="2000" b="1" dirty="0" smtClean="0">
                      <a:solidFill>
                        <a:srgbClr val="00B0F0"/>
                      </a:solidFill>
                      <a:latin typeface="+mn-lt"/>
                    </a:rPr>
                    <a:t>3</a:t>
                  </a:r>
                  <a:endParaRPr lang="es-CL" sz="2000" b="1" dirty="0">
                    <a:solidFill>
                      <a:srgbClr val="00B0F0"/>
                    </a:solidFill>
                    <a:latin typeface="+mn-lt"/>
                  </a:endParaRPr>
                </a:p>
              </p:txBody>
            </p:sp>
            <p:sp>
              <p:nvSpPr>
                <p:cNvPr id="20" name="19 CuadroTexto"/>
                <p:cNvSpPr txBox="1"/>
                <p:nvPr/>
              </p:nvSpPr>
              <p:spPr>
                <a:xfrm>
                  <a:off x="323528" y="4548112"/>
                  <a:ext cx="187220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CL" sz="14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</a:rPr>
                    <a:t>SUECIA</a:t>
                  </a:r>
                  <a:endParaRPr lang="es-CL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</a:endParaRPr>
                </a:p>
              </p:txBody>
            </p:sp>
            <p:pic>
              <p:nvPicPr>
                <p:cNvPr id="27" name="26 Imagen" descr="suecia.png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827585" y="4005064"/>
                  <a:ext cx="864095" cy="540060"/>
                </a:xfrm>
                <a:prstGeom prst="rect">
                  <a:avLst/>
                </a:prstGeom>
              </p:spPr>
            </p:pic>
          </p:grpSp>
          <p:grpSp>
            <p:nvGrpSpPr>
              <p:cNvPr id="31" name="30 Grupo"/>
              <p:cNvGrpSpPr/>
              <p:nvPr/>
            </p:nvGrpSpPr>
            <p:grpSpPr>
              <a:xfrm>
                <a:off x="251520" y="4869160"/>
                <a:ext cx="1872208" cy="720080"/>
                <a:chOff x="251520" y="5013176"/>
                <a:chExt cx="1872208" cy="720080"/>
              </a:xfrm>
            </p:grpSpPr>
            <p:sp>
              <p:nvSpPr>
                <p:cNvPr id="17" name="16 CuadroTexto"/>
                <p:cNvSpPr txBox="1"/>
                <p:nvPr/>
              </p:nvSpPr>
              <p:spPr>
                <a:xfrm>
                  <a:off x="251520" y="5425479"/>
                  <a:ext cx="187220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CL" sz="14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</a:rPr>
                    <a:t>NUEVA ZELANDIA</a:t>
                  </a:r>
                  <a:endParaRPr lang="es-CL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</a:endParaRPr>
                </a:p>
              </p:txBody>
            </p:sp>
            <p:sp>
              <p:nvSpPr>
                <p:cNvPr id="25" name="24 CuadroTexto"/>
                <p:cNvSpPr txBox="1"/>
                <p:nvPr/>
              </p:nvSpPr>
              <p:spPr>
                <a:xfrm>
                  <a:off x="251520" y="5045114"/>
                  <a:ext cx="57606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CL" sz="2000" b="1" dirty="0" smtClean="0">
                      <a:solidFill>
                        <a:srgbClr val="00B0F0"/>
                      </a:solidFill>
                      <a:latin typeface="+mn-lt"/>
                    </a:rPr>
                    <a:t>4</a:t>
                  </a:r>
                  <a:endParaRPr lang="es-CL" sz="2000" b="1" dirty="0">
                    <a:solidFill>
                      <a:srgbClr val="00B0F0"/>
                    </a:solidFill>
                    <a:latin typeface="+mn-lt"/>
                  </a:endParaRPr>
                </a:p>
              </p:txBody>
            </p:sp>
            <p:pic>
              <p:nvPicPr>
                <p:cNvPr id="30" name="29 Imagen" descr="N zelanda.jpg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55576" y="5013176"/>
                  <a:ext cx="864096" cy="432048"/>
                </a:xfrm>
                <a:prstGeom prst="rect">
                  <a:avLst/>
                </a:prstGeom>
              </p:spPr>
            </p:pic>
          </p:grpSp>
          <p:grpSp>
            <p:nvGrpSpPr>
              <p:cNvPr id="33" name="32 Grupo"/>
              <p:cNvGrpSpPr/>
              <p:nvPr/>
            </p:nvGrpSpPr>
            <p:grpSpPr>
              <a:xfrm>
                <a:off x="251520" y="5733256"/>
                <a:ext cx="1728192" cy="955849"/>
                <a:chOff x="251520" y="5805264"/>
                <a:chExt cx="1728192" cy="955849"/>
              </a:xfrm>
            </p:grpSpPr>
            <p:sp>
              <p:nvSpPr>
                <p:cNvPr id="22" name="21 CuadroTexto"/>
                <p:cNvSpPr txBox="1"/>
                <p:nvPr/>
              </p:nvSpPr>
              <p:spPr>
                <a:xfrm>
                  <a:off x="251520" y="5909210"/>
                  <a:ext cx="57606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CL" sz="2000" b="1" dirty="0" smtClean="0">
                      <a:solidFill>
                        <a:srgbClr val="00B0F0"/>
                      </a:solidFill>
                      <a:latin typeface="+mn-lt"/>
                    </a:rPr>
                    <a:t>5</a:t>
                  </a:r>
                  <a:endParaRPr lang="es-CL" sz="2000" b="1" dirty="0">
                    <a:solidFill>
                      <a:srgbClr val="00B0F0"/>
                    </a:solidFill>
                    <a:latin typeface="+mn-lt"/>
                  </a:endParaRPr>
                </a:p>
              </p:txBody>
            </p:sp>
            <p:sp>
              <p:nvSpPr>
                <p:cNvPr id="26" name="25 CuadroTexto"/>
                <p:cNvSpPr txBox="1"/>
                <p:nvPr/>
              </p:nvSpPr>
              <p:spPr>
                <a:xfrm>
                  <a:off x="395536" y="6453336"/>
                  <a:ext cx="158417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CL" sz="14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</a:rPr>
                    <a:t>HOLANDA</a:t>
                  </a:r>
                  <a:endParaRPr lang="es-CL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</a:endParaRPr>
                </a:p>
              </p:txBody>
            </p:sp>
            <p:pic>
              <p:nvPicPr>
                <p:cNvPr id="32" name="31 Imagen" descr="Bandera-de-Holanda.jpg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55577" y="5805264"/>
                  <a:ext cx="864095" cy="649799"/>
                </a:xfrm>
                <a:prstGeom prst="rect">
                  <a:avLst/>
                </a:prstGeom>
              </p:spPr>
            </p:pic>
          </p:grpSp>
        </p:grpSp>
        <p:pic>
          <p:nvPicPr>
            <p:cNvPr id="57" name="56 Imagen" descr="bandera-dinamarca-6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55576" y="1937738"/>
              <a:ext cx="864096" cy="555158"/>
            </a:xfrm>
            <a:prstGeom prst="rect">
              <a:avLst/>
            </a:prstGeom>
          </p:spPr>
        </p:pic>
      </p:grpSp>
      <p:grpSp>
        <p:nvGrpSpPr>
          <p:cNvPr id="68" name="67 Grupo"/>
          <p:cNvGrpSpPr/>
          <p:nvPr/>
        </p:nvGrpSpPr>
        <p:grpSpPr>
          <a:xfrm>
            <a:off x="4499992" y="1897087"/>
            <a:ext cx="1944216" cy="4792018"/>
            <a:chOff x="4716016" y="1897087"/>
            <a:chExt cx="1944216" cy="4792018"/>
          </a:xfrm>
        </p:grpSpPr>
        <p:grpSp>
          <p:nvGrpSpPr>
            <p:cNvPr id="61" name="60 Grupo"/>
            <p:cNvGrpSpPr/>
            <p:nvPr/>
          </p:nvGrpSpPr>
          <p:grpSpPr>
            <a:xfrm>
              <a:off x="4716016" y="1897087"/>
              <a:ext cx="1944216" cy="1891953"/>
              <a:chOff x="4716016" y="1897087"/>
              <a:chExt cx="1944216" cy="1891953"/>
            </a:xfrm>
          </p:grpSpPr>
          <p:grpSp>
            <p:nvGrpSpPr>
              <p:cNvPr id="34" name="33 Grupo"/>
              <p:cNvGrpSpPr/>
              <p:nvPr/>
            </p:nvGrpSpPr>
            <p:grpSpPr>
              <a:xfrm>
                <a:off x="4716016" y="1897087"/>
                <a:ext cx="1944216" cy="936104"/>
                <a:chOff x="251520" y="1844824"/>
                <a:chExt cx="1944216" cy="936104"/>
              </a:xfrm>
            </p:grpSpPr>
            <p:sp>
              <p:nvSpPr>
                <p:cNvPr id="35" name="34 CuadroTexto"/>
                <p:cNvSpPr txBox="1"/>
                <p:nvPr/>
              </p:nvSpPr>
              <p:spPr>
                <a:xfrm>
                  <a:off x="251520" y="1988840"/>
                  <a:ext cx="57606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CL" sz="2000" b="1" dirty="0" smtClean="0">
                      <a:solidFill>
                        <a:srgbClr val="00B0F0"/>
                      </a:solidFill>
                      <a:latin typeface="+mn-lt"/>
                    </a:rPr>
                    <a:t>5</a:t>
                  </a:r>
                  <a:endParaRPr lang="es-CL" sz="2000" b="1" dirty="0">
                    <a:solidFill>
                      <a:srgbClr val="00B0F0"/>
                    </a:solidFill>
                    <a:latin typeface="+mn-lt"/>
                  </a:endParaRPr>
                </a:p>
              </p:txBody>
            </p:sp>
            <p:grpSp>
              <p:nvGrpSpPr>
                <p:cNvPr id="36" name="12 Grupo"/>
                <p:cNvGrpSpPr/>
                <p:nvPr/>
              </p:nvGrpSpPr>
              <p:grpSpPr>
                <a:xfrm>
                  <a:off x="323528" y="1844824"/>
                  <a:ext cx="1872208" cy="936104"/>
                  <a:chOff x="251520" y="1556792"/>
                  <a:chExt cx="1872208" cy="936104"/>
                </a:xfrm>
              </p:grpSpPr>
              <p:pic>
                <p:nvPicPr>
                  <p:cNvPr id="37" name="36 Imagen" descr="no.png"/>
                  <p:cNvPicPr>
                    <a:picLocks noChangeAspect="1"/>
                  </p:cNvPicPr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755576" y="1556792"/>
                    <a:ext cx="863588" cy="628064"/>
                  </a:xfrm>
                  <a:prstGeom prst="rect">
                    <a:avLst/>
                  </a:prstGeom>
                </p:spPr>
              </p:pic>
              <p:sp>
                <p:nvSpPr>
                  <p:cNvPr id="38" name="37 CuadroTexto"/>
                  <p:cNvSpPr txBox="1"/>
                  <p:nvPr/>
                </p:nvSpPr>
                <p:spPr>
                  <a:xfrm>
                    <a:off x="251520" y="2185119"/>
                    <a:ext cx="1872208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CL" sz="14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rPr>
                      <a:t>NORUEGA</a:t>
                    </a:r>
                    <a:endParaRPr lang="es-CL" sz="14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</a:endParaRPr>
                  </a:p>
                </p:txBody>
              </p:sp>
            </p:grpSp>
          </p:grpSp>
          <p:grpSp>
            <p:nvGrpSpPr>
              <p:cNvPr id="60" name="59 Grupo"/>
              <p:cNvGrpSpPr/>
              <p:nvPr/>
            </p:nvGrpSpPr>
            <p:grpSpPr>
              <a:xfrm>
                <a:off x="4716016" y="2924944"/>
                <a:ext cx="1944216" cy="864096"/>
                <a:chOff x="4716016" y="2924944"/>
                <a:chExt cx="1944216" cy="864096"/>
              </a:xfrm>
            </p:grpSpPr>
            <p:grpSp>
              <p:nvGrpSpPr>
                <p:cNvPr id="39" name="38 Grupo"/>
                <p:cNvGrpSpPr/>
                <p:nvPr/>
              </p:nvGrpSpPr>
              <p:grpSpPr>
                <a:xfrm>
                  <a:off x="4716016" y="3009145"/>
                  <a:ext cx="1944216" cy="779895"/>
                  <a:chOff x="251520" y="2956882"/>
                  <a:chExt cx="1944216" cy="779895"/>
                </a:xfrm>
              </p:grpSpPr>
              <p:sp>
                <p:nvSpPr>
                  <p:cNvPr id="41" name="40 CuadroTexto"/>
                  <p:cNvSpPr txBox="1"/>
                  <p:nvPr/>
                </p:nvSpPr>
                <p:spPr>
                  <a:xfrm>
                    <a:off x="251520" y="2956882"/>
                    <a:ext cx="576064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CL" sz="2000" b="1" dirty="0" smtClean="0">
                        <a:solidFill>
                          <a:srgbClr val="00B0F0"/>
                        </a:solidFill>
                        <a:latin typeface="+mn-lt"/>
                      </a:rPr>
                      <a:t>7</a:t>
                    </a:r>
                    <a:endParaRPr lang="es-CL" sz="2000" b="1" dirty="0">
                      <a:solidFill>
                        <a:srgbClr val="00B0F0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42" name="41 CuadroTexto"/>
                  <p:cNvSpPr txBox="1"/>
                  <p:nvPr/>
                </p:nvSpPr>
                <p:spPr>
                  <a:xfrm>
                    <a:off x="323528" y="3429000"/>
                    <a:ext cx="1872208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CL" sz="14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rPr>
                      <a:t>SUIZA</a:t>
                    </a:r>
                    <a:endParaRPr lang="es-CL" sz="14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</a:endParaRPr>
                  </a:p>
                </p:txBody>
              </p:sp>
            </p:grpSp>
            <p:pic>
              <p:nvPicPr>
                <p:cNvPr id="59" name="58 Imagen" descr="SUIZA.jpg"/>
                <p:cNvPicPr>
                  <a:picLocks noChangeAspect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292080" y="2924944"/>
                  <a:ext cx="864846" cy="576064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63" name="62 Grupo"/>
            <p:cNvGrpSpPr/>
            <p:nvPr/>
          </p:nvGrpSpPr>
          <p:grpSpPr>
            <a:xfrm>
              <a:off x="4716016" y="3861048"/>
              <a:ext cx="1944216" cy="883841"/>
              <a:chOff x="4716016" y="3861048"/>
              <a:chExt cx="1944216" cy="883841"/>
            </a:xfrm>
          </p:grpSpPr>
          <p:grpSp>
            <p:nvGrpSpPr>
              <p:cNvPr id="43" name="42 Grupo"/>
              <p:cNvGrpSpPr/>
              <p:nvPr/>
            </p:nvGrpSpPr>
            <p:grpSpPr>
              <a:xfrm>
                <a:off x="4716016" y="3984241"/>
                <a:ext cx="1944216" cy="760648"/>
                <a:chOff x="323527" y="4075994"/>
                <a:chExt cx="1944216" cy="760648"/>
              </a:xfrm>
            </p:grpSpPr>
            <p:sp>
              <p:nvSpPr>
                <p:cNvPr id="44" name="43 CuadroTexto"/>
                <p:cNvSpPr txBox="1"/>
                <p:nvPr/>
              </p:nvSpPr>
              <p:spPr>
                <a:xfrm>
                  <a:off x="323527" y="4075994"/>
                  <a:ext cx="57606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CL" sz="2000" b="1" dirty="0" smtClean="0">
                      <a:solidFill>
                        <a:srgbClr val="00B0F0"/>
                      </a:solidFill>
                      <a:latin typeface="+mn-lt"/>
                    </a:rPr>
                    <a:t>8</a:t>
                  </a:r>
                  <a:endParaRPr lang="es-CL" sz="2000" b="1" dirty="0">
                    <a:solidFill>
                      <a:srgbClr val="00B0F0"/>
                    </a:solidFill>
                    <a:latin typeface="+mn-lt"/>
                  </a:endParaRPr>
                </a:p>
              </p:txBody>
            </p:sp>
            <p:sp>
              <p:nvSpPr>
                <p:cNvPr id="45" name="44 CuadroTexto"/>
                <p:cNvSpPr txBox="1"/>
                <p:nvPr/>
              </p:nvSpPr>
              <p:spPr>
                <a:xfrm>
                  <a:off x="395535" y="4528865"/>
                  <a:ext cx="187220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CL" sz="14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</a:rPr>
                    <a:t>SINGAPUR</a:t>
                  </a:r>
                  <a:endParaRPr lang="es-CL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</a:endParaRPr>
                </a:p>
              </p:txBody>
            </p:sp>
          </p:grpSp>
          <p:pic>
            <p:nvPicPr>
              <p:cNvPr id="62" name="61 Imagen" descr="singapur.gif"/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292080" y="3861048"/>
                <a:ext cx="864961" cy="576064"/>
              </a:xfrm>
              <a:prstGeom prst="rect">
                <a:avLst/>
              </a:prstGeom>
            </p:spPr>
          </p:pic>
        </p:grpSp>
        <p:grpSp>
          <p:nvGrpSpPr>
            <p:cNvPr id="67" name="66 Grupo"/>
            <p:cNvGrpSpPr/>
            <p:nvPr/>
          </p:nvGrpSpPr>
          <p:grpSpPr>
            <a:xfrm>
              <a:off x="4716016" y="5805264"/>
              <a:ext cx="1800200" cy="883841"/>
              <a:chOff x="4716016" y="5805264"/>
              <a:chExt cx="1800200" cy="883841"/>
            </a:xfrm>
          </p:grpSpPr>
          <p:grpSp>
            <p:nvGrpSpPr>
              <p:cNvPr id="51" name="50 Grupo"/>
              <p:cNvGrpSpPr/>
              <p:nvPr/>
            </p:nvGrpSpPr>
            <p:grpSpPr>
              <a:xfrm>
                <a:off x="4716016" y="5889465"/>
                <a:ext cx="1800200" cy="799640"/>
                <a:chOff x="251520" y="5909210"/>
                <a:chExt cx="1800200" cy="799640"/>
              </a:xfrm>
            </p:grpSpPr>
            <p:sp>
              <p:nvSpPr>
                <p:cNvPr id="52" name="51 CuadroTexto"/>
                <p:cNvSpPr txBox="1"/>
                <p:nvPr/>
              </p:nvSpPr>
              <p:spPr>
                <a:xfrm>
                  <a:off x="251520" y="5909210"/>
                  <a:ext cx="57606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CL" sz="2000" b="1" dirty="0" smtClean="0">
                      <a:solidFill>
                        <a:srgbClr val="00B0F0"/>
                      </a:solidFill>
                      <a:latin typeface="+mn-lt"/>
                    </a:rPr>
                    <a:t>10</a:t>
                  </a:r>
                  <a:endParaRPr lang="es-CL" sz="2000" b="1" dirty="0">
                    <a:solidFill>
                      <a:srgbClr val="00B0F0"/>
                    </a:solidFill>
                    <a:latin typeface="+mn-lt"/>
                  </a:endParaRPr>
                </a:p>
              </p:txBody>
            </p:sp>
            <p:sp>
              <p:nvSpPr>
                <p:cNvPr id="53" name="52 CuadroTexto"/>
                <p:cNvSpPr txBox="1"/>
                <p:nvPr/>
              </p:nvSpPr>
              <p:spPr>
                <a:xfrm>
                  <a:off x="467544" y="6401073"/>
                  <a:ext cx="158417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CL" sz="14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</a:rPr>
                    <a:t>ALEMANIA</a:t>
                  </a:r>
                  <a:endParaRPr lang="es-CL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</a:endParaRPr>
                </a:p>
              </p:txBody>
            </p:sp>
          </p:grpSp>
          <p:pic>
            <p:nvPicPr>
              <p:cNvPr id="64" name="63 Imagen" descr="alemania.png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292080" y="5805264"/>
                <a:ext cx="864096" cy="518458"/>
              </a:xfrm>
              <a:prstGeom prst="rect">
                <a:avLst/>
              </a:prstGeom>
            </p:spPr>
          </p:pic>
        </p:grpSp>
        <p:grpSp>
          <p:nvGrpSpPr>
            <p:cNvPr id="66" name="65 Grupo"/>
            <p:cNvGrpSpPr/>
            <p:nvPr/>
          </p:nvGrpSpPr>
          <p:grpSpPr>
            <a:xfrm>
              <a:off x="4716016" y="4941168"/>
              <a:ext cx="1944216" cy="739825"/>
              <a:chOff x="4716016" y="4941168"/>
              <a:chExt cx="1944216" cy="739825"/>
            </a:xfrm>
          </p:grpSpPr>
          <p:grpSp>
            <p:nvGrpSpPr>
              <p:cNvPr id="47" name="46 Grupo"/>
              <p:cNvGrpSpPr/>
              <p:nvPr/>
            </p:nvGrpSpPr>
            <p:grpSpPr>
              <a:xfrm>
                <a:off x="4716016" y="4953361"/>
                <a:ext cx="1944216" cy="727632"/>
                <a:chOff x="251520" y="5045114"/>
                <a:chExt cx="1944216" cy="727632"/>
              </a:xfrm>
            </p:grpSpPr>
            <p:sp>
              <p:nvSpPr>
                <p:cNvPr id="48" name="47 CuadroTexto"/>
                <p:cNvSpPr txBox="1"/>
                <p:nvPr/>
              </p:nvSpPr>
              <p:spPr>
                <a:xfrm>
                  <a:off x="323528" y="5464969"/>
                  <a:ext cx="187220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CL" sz="14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</a:rPr>
                    <a:t>CANADÁ</a:t>
                  </a:r>
                  <a:endParaRPr lang="es-CL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</a:endParaRPr>
                </a:p>
              </p:txBody>
            </p:sp>
            <p:sp>
              <p:nvSpPr>
                <p:cNvPr id="49" name="48 CuadroTexto"/>
                <p:cNvSpPr txBox="1"/>
                <p:nvPr/>
              </p:nvSpPr>
              <p:spPr>
                <a:xfrm>
                  <a:off x="251520" y="5045114"/>
                  <a:ext cx="57606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CL" sz="2000" b="1" dirty="0" smtClean="0">
                      <a:solidFill>
                        <a:srgbClr val="00B0F0"/>
                      </a:solidFill>
                      <a:latin typeface="+mn-lt"/>
                    </a:rPr>
                    <a:t>9</a:t>
                  </a:r>
                  <a:endParaRPr lang="es-CL" sz="2000" b="1" dirty="0">
                    <a:solidFill>
                      <a:srgbClr val="00B0F0"/>
                    </a:solidFill>
                    <a:latin typeface="+mn-lt"/>
                  </a:endParaRPr>
                </a:p>
              </p:txBody>
            </p:sp>
          </p:grpSp>
          <p:pic>
            <p:nvPicPr>
              <p:cNvPr id="65" name="64 Imagen" descr="canada.png"/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292080" y="4941168"/>
                <a:ext cx="864096" cy="432048"/>
              </a:xfrm>
              <a:prstGeom prst="rect">
                <a:avLst/>
              </a:prstGeom>
            </p:spPr>
          </p:pic>
        </p:grpSp>
      </p:grpSp>
      <p:grpSp>
        <p:nvGrpSpPr>
          <p:cNvPr id="80" name="79 Grupo"/>
          <p:cNvGrpSpPr/>
          <p:nvPr/>
        </p:nvGrpSpPr>
        <p:grpSpPr>
          <a:xfrm>
            <a:off x="3635896" y="2060848"/>
            <a:ext cx="0" cy="4104456"/>
            <a:chOff x="3419872" y="2060848"/>
            <a:chExt cx="0" cy="4104456"/>
          </a:xfrm>
        </p:grpSpPr>
        <p:cxnSp>
          <p:nvCxnSpPr>
            <p:cNvPr id="70" name="69 Conector recto de flecha"/>
            <p:cNvCxnSpPr/>
            <p:nvPr/>
          </p:nvCxnSpPr>
          <p:spPr>
            <a:xfrm>
              <a:off x="3419872" y="2060848"/>
              <a:ext cx="0" cy="43204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72 Conector recto de flecha"/>
            <p:cNvCxnSpPr/>
            <p:nvPr/>
          </p:nvCxnSpPr>
          <p:spPr>
            <a:xfrm flipV="1">
              <a:off x="3419872" y="2924944"/>
              <a:ext cx="0" cy="43204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76 Conector recto de flecha"/>
            <p:cNvCxnSpPr/>
            <p:nvPr/>
          </p:nvCxnSpPr>
          <p:spPr>
            <a:xfrm flipV="1">
              <a:off x="3419872" y="3861048"/>
              <a:ext cx="0" cy="43204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77 Conector recto de flecha"/>
            <p:cNvCxnSpPr/>
            <p:nvPr/>
          </p:nvCxnSpPr>
          <p:spPr>
            <a:xfrm>
              <a:off x="3419872" y="4869160"/>
              <a:ext cx="0" cy="43204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78 Conector recto de flecha"/>
            <p:cNvCxnSpPr/>
            <p:nvPr/>
          </p:nvCxnSpPr>
          <p:spPr>
            <a:xfrm flipV="1">
              <a:off x="3419872" y="5733256"/>
              <a:ext cx="0" cy="43204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7" name="86 Conector recto de flecha"/>
          <p:cNvCxnSpPr/>
          <p:nvPr/>
        </p:nvCxnSpPr>
        <p:spPr>
          <a:xfrm flipV="1">
            <a:off x="7596336" y="4797152"/>
            <a:ext cx="0" cy="43204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71 Grupo"/>
          <p:cNvGrpSpPr/>
          <p:nvPr/>
        </p:nvGrpSpPr>
        <p:grpSpPr>
          <a:xfrm>
            <a:off x="7380312" y="1916832"/>
            <a:ext cx="360040" cy="4248472"/>
            <a:chOff x="7380312" y="1916832"/>
            <a:chExt cx="360040" cy="4248472"/>
          </a:xfrm>
        </p:grpSpPr>
        <p:grpSp>
          <p:nvGrpSpPr>
            <p:cNvPr id="89" name="88 Grupo"/>
            <p:cNvGrpSpPr/>
            <p:nvPr/>
          </p:nvGrpSpPr>
          <p:grpSpPr>
            <a:xfrm>
              <a:off x="7596336" y="1916832"/>
              <a:ext cx="0" cy="4248472"/>
              <a:chOff x="7812360" y="1916832"/>
              <a:chExt cx="0" cy="4248472"/>
            </a:xfrm>
          </p:grpSpPr>
          <p:cxnSp>
            <p:nvCxnSpPr>
              <p:cNvPr id="84" name="83 Conector recto de flecha"/>
              <p:cNvCxnSpPr/>
              <p:nvPr/>
            </p:nvCxnSpPr>
            <p:spPr>
              <a:xfrm flipV="1">
                <a:off x="7812360" y="3861048"/>
                <a:ext cx="0" cy="432048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85 Conector recto de flecha"/>
              <p:cNvCxnSpPr/>
              <p:nvPr/>
            </p:nvCxnSpPr>
            <p:spPr>
              <a:xfrm flipV="1">
                <a:off x="7812360" y="5733256"/>
                <a:ext cx="0" cy="432048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87 Conector recto de flecha"/>
              <p:cNvCxnSpPr/>
              <p:nvPr/>
            </p:nvCxnSpPr>
            <p:spPr>
              <a:xfrm flipV="1">
                <a:off x="7812360" y="1916832"/>
                <a:ext cx="0" cy="432048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71" name="70 Imagen" descr="igual.jpg"/>
            <p:cNvPicPr>
              <a:picLocks noChangeAspect="1"/>
            </p:cNvPicPr>
            <p:nvPr/>
          </p:nvPicPr>
          <p:blipFill>
            <a:blip r:embed="rId1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l="12201" t="6174" r="19760" b="28087"/>
            <a:stretch>
              <a:fillRect/>
            </a:stretch>
          </p:blipFill>
          <p:spPr>
            <a:xfrm>
              <a:off x="7380312" y="3044957"/>
              <a:ext cx="360040" cy="240027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73CF-0A24-49E6-9EF8-D7FECDF1E39D}" type="slidenum">
              <a:rPr lang="es-CL" smtClean="0"/>
              <a:pPr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 bwMode="auto">
          <a:xfrm>
            <a:off x="0" y="0"/>
            <a:ext cx="9144000" cy="1052736"/>
          </a:xfrm>
          <a:prstGeom prst="rect">
            <a:avLst/>
          </a:prstGeom>
          <a:solidFill>
            <a:srgbClr val="00B0F0">
              <a:alpha val="7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s-E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	</a:t>
            </a: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</a:rPr>
              <a:t>Resultados por región</a:t>
            </a:r>
          </a:p>
        </p:txBody>
      </p:sp>
      <p:pic>
        <p:nvPicPr>
          <p:cNvPr id="8" name="7 Imagen" descr="weltkarte.gif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95536" y="1556792"/>
            <a:ext cx="8220670" cy="4160923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1115616" y="4005064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b="1" dirty="0" smtClean="0">
                <a:solidFill>
                  <a:srgbClr val="00B0F0"/>
                </a:solidFill>
                <a:latin typeface="+mn-lt"/>
              </a:rPr>
              <a:t>40</a:t>
            </a:r>
            <a:endParaRPr lang="es-CL" sz="32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203848" y="2556193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b="1" dirty="0" smtClean="0">
                <a:solidFill>
                  <a:srgbClr val="00B0F0"/>
                </a:solidFill>
                <a:latin typeface="+mn-lt"/>
              </a:rPr>
              <a:t>67</a:t>
            </a:r>
            <a:endParaRPr lang="es-CL" sz="32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355976" y="3717032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b="1" dirty="0" smtClean="0">
                <a:solidFill>
                  <a:srgbClr val="00B0F0"/>
                </a:solidFill>
                <a:latin typeface="+mn-lt"/>
              </a:rPr>
              <a:t>33</a:t>
            </a:r>
            <a:endParaRPr lang="es-CL" sz="32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652120" y="4005064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b="1" dirty="0" smtClean="0">
                <a:solidFill>
                  <a:srgbClr val="00B0F0"/>
                </a:solidFill>
                <a:latin typeface="+mn-lt"/>
              </a:rPr>
              <a:t>38</a:t>
            </a:r>
            <a:endParaRPr lang="es-CL" sz="32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876256" y="1412776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b="1" dirty="0" smtClean="0">
                <a:solidFill>
                  <a:srgbClr val="00B0F0"/>
                </a:solidFill>
                <a:latin typeface="+mn-lt"/>
              </a:rPr>
              <a:t>33</a:t>
            </a:r>
            <a:endParaRPr lang="es-CL" sz="32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7020272" y="342900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b="1" dirty="0" smtClean="0">
                <a:solidFill>
                  <a:srgbClr val="00B0F0"/>
                </a:solidFill>
                <a:latin typeface="+mn-lt"/>
              </a:rPr>
              <a:t>43</a:t>
            </a:r>
            <a:endParaRPr lang="es-CL" sz="32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251520" y="6084585"/>
            <a:ext cx="2088232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28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Global 43</a:t>
            </a:r>
            <a:endParaRPr lang="es-CL" sz="28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8" name="17 Conector recto"/>
          <p:cNvCxnSpPr>
            <a:stCxn id="9" idx="3"/>
          </p:cNvCxnSpPr>
          <p:nvPr/>
        </p:nvCxnSpPr>
        <p:spPr>
          <a:xfrm flipV="1">
            <a:off x="1835696" y="4005064"/>
            <a:ext cx="432048" cy="292388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19 Conector recto"/>
          <p:cNvCxnSpPr>
            <a:stCxn id="10" idx="3"/>
          </p:cNvCxnSpPr>
          <p:nvPr/>
        </p:nvCxnSpPr>
        <p:spPr>
          <a:xfrm>
            <a:off x="3923928" y="2848581"/>
            <a:ext cx="576064" cy="148371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23 Conector recto"/>
          <p:cNvCxnSpPr>
            <a:endCxn id="13" idx="2"/>
          </p:cNvCxnSpPr>
          <p:nvPr/>
        </p:nvCxnSpPr>
        <p:spPr>
          <a:xfrm flipV="1">
            <a:off x="6588224" y="1997551"/>
            <a:ext cx="648072" cy="499701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26 Conector recto"/>
          <p:cNvCxnSpPr>
            <a:endCxn id="14" idx="1"/>
          </p:cNvCxnSpPr>
          <p:nvPr/>
        </p:nvCxnSpPr>
        <p:spPr>
          <a:xfrm>
            <a:off x="6804248" y="3356992"/>
            <a:ext cx="216024" cy="36439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29 Conector recto"/>
          <p:cNvCxnSpPr>
            <a:endCxn id="12" idx="0"/>
          </p:cNvCxnSpPr>
          <p:nvPr/>
        </p:nvCxnSpPr>
        <p:spPr>
          <a:xfrm>
            <a:off x="5508104" y="3501008"/>
            <a:ext cx="504056" cy="50405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4581128"/>
            <a:ext cx="9144000" cy="1187847"/>
          </a:xfrm>
          <a:solidFill>
            <a:srgbClr val="00B0F0"/>
          </a:solidFill>
        </p:spPr>
        <p:txBody>
          <a:bodyPr anchor="ctr"/>
          <a:lstStyle/>
          <a:p>
            <a:r>
              <a:rPr lang="es-CL" dirty="0" smtClean="0">
                <a:solidFill>
                  <a:schemeClr val="bg1"/>
                </a:solidFill>
              </a:rPr>
              <a:t>	</a:t>
            </a:r>
            <a:r>
              <a:rPr lang="es-CL" sz="2800" dirty="0" smtClean="0">
                <a:solidFill>
                  <a:schemeClr val="bg1"/>
                </a:solidFill>
              </a:rPr>
              <a:t>Resultados chile</a:t>
            </a:r>
            <a:endParaRPr lang="es-CL" sz="3600" dirty="0">
              <a:solidFill>
                <a:schemeClr val="bg1"/>
              </a:solidFill>
            </a:endParaRPr>
          </a:p>
        </p:txBody>
      </p:sp>
      <p:pic>
        <p:nvPicPr>
          <p:cNvPr id="6" name="5 Imagen" descr="Chile_map.pn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459403">
            <a:off x="344276" y="1988840"/>
            <a:ext cx="8283142" cy="17579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73CF-0A24-49E6-9EF8-D7FECDF1E39D}" type="slidenum">
              <a:rPr lang="es-CL" smtClean="0"/>
              <a:pPr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 bwMode="auto">
          <a:xfrm>
            <a:off x="0" y="0"/>
            <a:ext cx="9144000" cy="1052736"/>
          </a:xfrm>
          <a:prstGeom prst="rect">
            <a:avLst/>
          </a:prstGeom>
          <a:solidFill>
            <a:srgbClr val="00B0F0">
              <a:alpha val="7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</a:rPr>
              <a:t>	Fuentes de información para Chile</a:t>
            </a:r>
            <a:endParaRPr lang="es-CL" sz="2800" dirty="0">
              <a:solidFill>
                <a:schemeClr val="bg1"/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323528" y="1268760"/>
          <a:ext cx="8568952" cy="5132440"/>
        </p:xfrm>
        <a:graphic>
          <a:graphicData uri="http://schemas.openxmlformats.org/drawingml/2006/table">
            <a:tbl>
              <a:tblPr firstRow="1">
                <a:tableStyleId>{5FD0F851-EC5A-4D38-B0AD-8093EC10F338}</a:tableStyleId>
              </a:tblPr>
              <a:tblGrid>
                <a:gridCol w="1800200"/>
                <a:gridCol w="2499457"/>
                <a:gridCol w="1749015"/>
                <a:gridCol w="2520280"/>
              </a:tblGrid>
              <a:tr h="35477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Fuente</a:t>
                      </a:r>
                      <a:endParaRPr kumimoji="0" lang="es-C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8164" marR="8164" marT="816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Nombre</a:t>
                      </a:r>
                      <a:endParaRPr kumimoji="0" lang="es-C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8164" marR="8164" marT="816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 quien se encuestó</a:t>
                      </a:r>
                      <a:endParaRPr kumimoji="0" lang="es-C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8164" marR="8164" marT="816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Tema Tratado</a:t>
                      </a:r>
                      <a:endParaRPr kumimoji="0" lang="es-C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8164" marR="8164" marT="8164" marB="0" anchor="ctr" horzOverflow="overflow"/>
                </a:tc>
              </a:tr>
              <a:tr h="7078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Fundación </a:t>
                      </a:r>
                      <a:r>
                        <a:rPr kumimoji="0" lang="es-CL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Bertelsmann</a:t>
                      </a:r>
                      <a:endParaRPr kumimoji="0" lang="es-C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8164" marR="8164" marT="8164" marB="0" anchor="ctr" horzOverflow="overflow"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s-CL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Índice de transformación de </a:t>
                      </a:r>
                      <a:r>
                        <a:rPr kumimoji="0" lang="es-CL" sz="13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Bertelsmann</a:t>
                      </a:r>
                      <a:r>
                        <a:rPr kumimoji="0" lang="es-CL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                                            </a:t>
                      </a:r>
                    </a:p>
                    <a:p>
                      <a:pPr marL="228600" marR="0" lvl="0" indent="-2286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s-CL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Indicadores de gobierno sustentable</a:t>
                      </a:r>
                      <a:endParaRPr kumimoji="0" lang="es-CL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8164" marR="8164" marT="816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Red de corresponsales locales, expertos de la organización y terceros.</a:t>
                      </a:r>
                      <a:endParaRPr kumimoji="0" lang="es-C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8164" marR="8164" marT="816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La capacidad del gobierno de sancionar y controlar la corrupción.</a:t>
                      </a:r>
                      <a:endParaRPr kumimoji="0" lang="es-C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8164" marR="8164" marT="8164" marB="0" anchor="ctr" horzOverflow="overflow"/>
                </a:tc>
              </a:tr>
              <a:tr h="53554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Economist Intelligence Unit</a:t>
                      </a:r>
                      <a:endParaRPr kumimoji="0" lang="es-C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8164" marR="8164" marT="816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3. Servicio de riesgo nacional y proyección nacional</a:t>
                      </a:r>
                      <a:endParaRPr kumimoji="0" lang="es-CL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8164" marR="8164" marT="816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Evaluación del personal experto.</a:t>
                      </a:r>
                      <a:endParaRPr kumimoji="0" lang="es-C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8164" marR="8164" marT="816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El abuso del ejercicio público para el lucro personal ( o de un partido político).</a:t>
                      </a:r>
                      <a:endParaRPr kumimoji="0" lang="es-C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8164" marR="8164" marT="8164" marB="0" anchor="ctr" horzOverflow="overflow"/>
                </a:tc>
              </a:tr>
              <a:tr h="88018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Global </a:t>
                      </a:r>
                      <a:r>
                        <a:rPr kumimoji="0" lang="es-CL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Insight</a:t>
                      </a:r>
                      <a:endParaRPr kumimoji="0" lang="es-C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8164" marR="8164" marT="816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4. Calificaciones de riesgo de país </a:t>
                      </a:r>
                      <a:endParaRPr kumimoji="0" lang="es-CL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8164" marR="8164" marT="816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Evaluación del personal experto.</a:t>
                      </a:r>
                      <a:endParaRPr kumimoji="0" lang="es-C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8164" marR="8164" marT="816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La probidad de interactuar con funcionarios corruptos, desde corrupción menor a nivel burocrático hasta corrupción política  a gran escala.</a:t>
                      </a:r>
                      <a:endParaRPr kumimoji="0" lang="es-C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8164" marR="8164" marT="8164" marB="0" anchor="ctr" horzOverflow="overflow"/>
                </a:tc>
              </a:tr>
              <a:tr h="7078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IMD Internacional, Suiza, Centro de competitividad mundial </a:t>
                      </a:r>
                      <a:endParaRPr kumimoji="0" lang="es-C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8164" marR="8164" marT="816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5. Anuario de competitividad mundial de IMD</a:t>
                      </a:r>
                      <a:endParaRPr kumimoji="0" lang="es-CL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8164" marR="8164" marT="816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Ejecutivos en alta y media gerencia; empresas nacionales e internacionales.</a:t>
                      </a:r>
                      <a:endParaRPr kumimoji="0" lang="es-C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8164" marR="8164" marT="816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Categoría marco institucional- Eficiencia del estado: " El soborno y la corrupción existen/no existen“.</a:t>
                      </a:r>
                      <a:endParaRPr kumimoji="0" lang="es-C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8164" marR="8164" marT="8164" marB="0" anchor="ctr" horzOverflow="overflow"/>
                </a:tc>
              </a:tr>
              <a:tr h="36491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Servicio de Riesgo político</a:t>
                      </a:r>
                      <a:endParaRPr kumimoji="0" lang="es-C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8164" marR="8164" marT="816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6. Guía internacional de riesgo país</a:t>
                      </a:r>
                      <a:endParaRPr kumimoji="0" lang="es-CL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8164" marR="8164" marT="816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Evaluación de riesgo a actores políticos. </a:t>
                      </a:r>
                      <a:endParaRPr kumimoji="0" lang="es-C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8164" marR="8164" marT="816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Corrupción política mediante sobornos.</a:t>
                      </a:r>
                      <a:endParaRPr kumimoji="0" lang="es-C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8164" marR="8164" marT="8164" marB="0" anchor="ctr" horzOverflow="overflow"/>
                </a:tc>
              </a:tr>
              <a:tr h="36491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Foro Económico mundial </a:t>
                      </a:r>
                      <a:endParaRPr kumimoji="0" lang="es-C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8164" marR="8164" marT="816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7. Encuesta de opinión a ejecutivos</a:t>
                      </a:r>
                      <a:endParaRPr kumimoji="0" lang="es-CL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8164" marR="8164" marT="816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Encuesta a ejecutivos de negocios.</a:t>
                      </a:r>
                      <a:endParaRPr kumimoji="0" lang="es-C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8164" marR="8164" marT="816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Pregunta sobre ocurrencia en el pago de sobornos.</a:t>
                      </a:r>
                      <a:endParaRPr kumimoji="0" lang="es-C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8164" marR="8164" marT="8164" marB="0" anchor="ctr" horzOverflow="overflow"/>
                </a:tc>
              </a:tr>
              <a:tr h="105250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Proyecto justicia mundial</a:t>
                      </a:r>
                      <a:endParaRPr kumimoji="0" lang="es-C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8164" marR="8164" marT="816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8. Índice de derecho</a:t>
                      </a:r>
                      <a:endParaRPr kumimoji="0" lang="es-CL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8164" marR="8164" marT="816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Expertos locales y población en general.</a:t>
                      </a:r>
                      <a:endParaRPr kumimoji="0" lang="es-C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8164" marR="8164" marT="816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Cumplimiento del estado en materia de ley de transparencia y en que medida los funcionarios públicos ocupan su cargo para beneficio personal.</a:t>
                      </a:r>
                      <a:endParaRPr kumimoji="0" lang="es-C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8164" marR="8164" marT="8164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2340</TotalTime>
  <Words>988</Words>
  <Application>Microsoft Office PowerPoint</Application>
  <PresentationFormat>Presentación en pantalla (4:3)</PresentationFormat>
  <Paragraphs>308</Paragraphs>
  <Slides>20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20</vt:i4>
      </vt:variant>
    </vt:vector>
  </HeadingPairs>
  <TitlesOfParts>
    <vt:vector size="22" baseType="lpstr">
      <vt:lpstr>1_Tema de Office</vt:lpstr>
      <vt:lpstr>Tema de Office</vt:lpstr>
      <vt:lpstr>ÍNDICE DE PERCEPCIÓN DE LA CORRUPCIÓN 2015</vt:lpstr>
      <vt:lpstr>Presentación de PowerPoint</vt:lpstr>
      <vt:lpstr>Presentación de PowerPoint</vt:lpstr>
      <vt:lpstr> Resultados mundiales</vt:lpstr>
      <vt:lpstr>Presentación de PowerPoint</vt:lpstr>
      <vt:lpstr>Presentación de PowerPoint</vt:lpstr>
      <vt:lpstr>Presentación de PowerPoint</vt:lpstr>
      <vt:lpstr> Resultados chile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ÉTICA EN LA VIDA PROFESIONAL: EXPERIENCIA DE LA TRANSPARENCIA Y LA LUCHA COTRA LA CORRUPCIÓN</dc:title>
  <dc:creator>mfigueroa</dc:creator>
  <cp:lastModifiedBy>tp</cp:lastModifiedBy>
  <cp:revision>196</cp:revision>
  <cp:lastPrinted>2016-01-27T10:56:37Z</cp:lastPrinted>
  <dcterms:created xsi:type="dcterms:W3CDTF">2015-06-15T17:52:47Z</dcterms:created>
  <dcterms:modified xsi:type="dcterms:W3CDTF">2016-01-27T10:56:41Z</dcterms:modified>
</cp:coreProperties>
</file>