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2"/>
  </p:notesMasterIdLst>
  <p:sldIdLst>
    <p:sldId id="312" r:id="rId3"/>
    <p:sldId id="302" r:id="rId4"/>
    <p:sldId id="266" r:id="rId5"/>
    <p:sldId id="267" r:id="rId6"/>
    <p:sldId id="269" r:id="rId7"/>
    <p:sldId id="356" r:id="rId8"/>
    <p:sldId id="322" r:id="rId9"/>
    <p:sldId id="273" r:id="rId10"/>
    <p:sldId id="274" r:id="rId11"/>
    <p:sldId id="323" r:id="rId12"/>
    <p:sldId id="324" r:id="rId13"/>
    <p:sldId id="325" r:id="rId14"/>
    <p:sldId id="276" r:id="rId15"/>
    <p:sldId id="328" r:id="rId16"/>
    <p:sldId id="329" r:id="rId17"/>
    <p:sldId id="330" r:id="rId18"/>
    <p:sldId id="331" r:id="rId19"/>
    <p:sldId id="300" r:id="rId20"/>
    <p:sldId id="358" r:id="rId21"/>
    <p:sldId id="340" r:id="rId22"/>
    <p:sldId id="346" r:id="rId23"/>
    <p:sldId id="343" r:id="rId24"/>
    <p:sldId id="344" r:id="rId25"/>
    <p:sldId id="345" r:id="rId26"/>
    <p:sldId id="348" r:id="rId27"/>
    <p:sldId id="341" r:id="rId28"/>
    <p:sldId id="342" r:id="rId29"/>
    <p:sldId id="349" r:id="rId30"/>
    <p:sldId id="350" r:id="rId31"/>
    <p:sldId id="283" r:id="rId32"/>
    <p:sldId id="286" r:id="rId33"/>
    <p:sldId id="327" r:id="rId34"/>
    <p:sldId id="351" r:id="rId35"/>
    <p:sldId id="352" r:id="rId36"/>
    <p:sldId id="353" r:id="rId37"/>
    <p:sldId id="354" r:id="rId38"/>
    <p:sldId id="337" r:id="rId39"/>
    <p:sldId id="338" r:id="rId40"/>
    <p:sldId id="299" r:id="rId41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a Tudela Guajardo" initials="JTG" lastIdx="2" clrIdx="0"/>
  <p:cmAuthor id="1" name="Mauricio Godoy Godoy" initials="MG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FFFF00"/>
    <a:srgbClr val="0000FF"/>
    <a:srgbClr val="15FF7F"/>
    <a:srgbClr val="000099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>
        <p:scale>
          <a:sx n="94" d="100"/>
          <a:sy n="94" d="100"/>
        </p:scale>
        <p:origin x="-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5\3er%20Proceso%20C.%20Municipales\Resultados\BASE%20CORP_M_2015_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5\3er%20Proceso%20C.%20Municipales\Resultados\BASE%20CORP_M_2015_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5\3er%20Proceso%20C.%20Municipales\Resultados\BASE%20CORP_M_2015_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5\3er%20Proceso%20C.%20Municipales\Resultados\BASE%20CORP_M_2015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REGIONES!$K$4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REGIONES!$J$5:$J$10</c:f>
              <c:strCache>
                <c:ptCount val="6"/>
                <c:pt idx="0">
                  <c:v>CORP. MUNICIPALES</c:v>
                </c:pt>
                <c:pt idx="1">
                  <c:v>MUNICIPALIDADES</c:v>
                </c:pt>
                <c:pt idx="2">
                  <c:v>UNIVERSIDADES</c:v>
                </c:pt>
                <c:pt idx="3">
                  <c:v>EMPRESAS PUB.</c:v>
                </c:pt>
                <c:pt idx="4">
                  <c:v>FUNDACIONES</c:v>
                </c:pt>
                <c:pt idx="5">
                  <c:v>ADM. CENTRAL</c:v>
                </c:pt>
              </c:strCache>
            </c:strRef>
          </c:cat>
          <c:val>
            <c:numRef>
              <c:f>REGIONES!$K$5:$K$10</c:f>
              <c:numCache>
                <c:formatCode>General</c:formatCode>
                <c:ptCount val="6"/>
                <c:pt idx="2" formatCode="0.00%">
                  <c:v>0.20449999999999999</c:v>
                </c:pt>
                <c:pt idx="5" formatCode="0.00%">
                  <c:v>0.93799999999999994</c:v>
                </c:pt>
              </c:numCache>
            </c:numRef>
          </c:val>
        </c:ser>
        <c:ser>
          <c:idx val="1"/>
          <c:order val="1"/>
          <c:tx>
            <c:strRef>
              <c:f>REGIONES!$L$4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REGIONES!$J$5:$J$10</c:f>
              <c:strCache>
                <c:ptCount val="6"/>
                <c:pt idx="0">
                  <c:v>CORP. MUNICIPALES</c:v>
                </c:pt>
                <c:pt idx="1">
                  <c:v>MUNICIPALIDADES</c:v>
                </c:pt>
                <c:pt idx="2">
                  <c:v>UNIVERSIDADES</c:v>
                </c:pt>
                <c:pt idx="3">
                  <c:v>EMPRESAS PUB.</c:v>
                </c:pt>
                <c:pt idx="4">
                  <c:v>FUNDACIONES</c:v>
                </c:pt>
                <c:pt idx="5">
                  <c:v>ADM. CENTRAL</c:v>
                </c:pt>
              </c:strCache>
            </c:strRef>
          </c:cat>
          <c:val>
            <c:numRef>
              <c:f>REGIONES!$L$5:$L$10</c:f>
              <c:numCache>
                <c:formatCode>General</c:formatCode>
                <c:ptCount val="6"/>
                <c:pt idx="2" formatCode="0.00%">
                  <c:v>0.76700000000000002</c:v>
                </c:pt>
                <c:pt idx="5" formatCode="0.00%">
                  <c:v>0.93400000000000005</c:v>
                </c:pt>
              </c:numCache>
            </c:numRef>
          </c:val>
        </c:ser>
        <c:ser>
          <c:idx val="2"/>
          <c:order val="2"/>
          <c:tx>
            <c:strRef>
              <c:f>REGIONES!$M$4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REGIONES!$J$5:$J$10</c:f>
              <c:strCache>
                <c:ptCount val="6"/>
                <c:pt idx="0">
                  <c:v>CORP. MUNICIPALES</c:v>
                </c:pt>
                <c:pt idx="1">
                  <c:v>MUNICIPALIDADES</c:v>
                </c:pt>
                <c:pt idx="2">
                  <c:v>UNIVERSIDADES</c:v>
                </c:pt>
                <c:pt idx="3">
                  <c:v>EMPRESAS PUB.</c:v>
                </c:pt>
                <c:pt idx="4">
                  <c:v>FUNDACIONES</c:v>
                </c:pt>
                <c:pt idx="5">
                  <c:v>ADM. CENTRAL</c:v>
                </c:pt>
              </c:strCache>
            </c:strRef>
          </c:cat>
          <c:val>
            <c:numRef>
              <c:f>REGIONES!$M$5:$M$10</c:f>
              <c:numCache>
                <c:formatCode>0.00%</c:formatCode>
                <c:ptCount val="6"/>
                <c:pt idx="1">
                  <c:v>0.3</c:v>
                </c:pt>
                <c:pt idx="2">
                  <c:v>0.77900000000000003</c:v>
                </c:pt>
                <c:pt idx="5">
                  <c:v>0.96899999999999997</c:v>
                </c:pt>
              </c:numCache>
            </c:numRef>
          </c:val>
        </c:ser>
        <c:ser>
          <c:idx val="3"/>
          <c:order val="3"/>
          <c:tx>
            <c:strRef>
              <c:f>REGIONES!$N$4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REGIONES!$J$5:$J$10</c:f>
              <c:strCache>
                <c:ptCount val="6"/>
                <c:pt idx="0">
                  <c:v>CORP. MUNICIPALES</c:v>
                </c:pt>
                <c:pt idx="1">
                  <c:v>MUNICIPALIDADES</c:v>
                </c:pt>
                <c:pt idx="2">
                  <c:v>UNIVERSIDADES</c:v>
                </c:pt>
                <c:pt idx="3">
                  <c:v>EMPRESAS PUB.</c:v>
                </c:pt>
                <c:pt idx="4">
                  <c:v>FUNDACIONES</c:v>
                </c:pt>
                <c:pt idx="5">
                  <c:v>ADM. CENTRAL</c:v>
                </c:pt>
              </c:strCache>
            </c:strRef>
          </c:cat>
          <c:val>
            <c:numRef>
              <c:f>REGIONES!$N$5:$N$10</c:f>
              <c:numCache>
                <c:formatCode>0.00%</c:formatCode>
                <c:ptCount val="6"/>
                <c:pt idx="0">
                  <c:v>0.14199999999999999</c:v>
                </c:pt>
                <c:pt idx="1">
                  <c:v>0.47</c:v>
                </c:pt>
                <c:pt idx="2">
                  <c:v>0.9</c:v>
                </c:pt>
                <c:pt idx="4">
                  <c:v>0.9415</c:v>
                </c:pt>
                <c:pt idx="5">
                  <c:v>0.96199999999999997</c:v>
                </c:pt>
              </c:numCache>
            </c:numRef>
          </c:val>
        </c:ser>
        <c:ser>
          <c:idx val="4"/>
          <c:order val="4"/>
          <c:tx>
            <c:strRef>
              <c:f>REGIONES!$O$4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REGIONES!$J$5:$J$10</c:f>
              <c:strCache>
                <c:ptCount val="6"/>
                <c:pt idx="0">
                  <c:v>CORP. MUNICIPALES</c:v>
                </c:pt>
                <c:pt idx="1">
                  <c:v>MUNICIPALIDADES</c:v>
                </c:pt>
                <c:pt idx="2">
                  <c:v>UNIVERSIDADES</c:v>
                </c:pt>
                <c:pt idx="3">
                  <c:v>EMPRESAS PUB.</c:v>
                </c:pt>
                <c:pt idx="4">
                  <c:v>FUNDACIONES</c:v>
                </c:pt>
                <c:pt idx="5">
                  <c:v>ADM. CENTRAL</c:v>
                </c:pt>
              </c:strCache>
            </c:strRef>
          </c:cat>
          <c:val>
            <c:numRef>
              <c:f>REGIONES!$O$5:$O$11</c:f>
              <c:numCache>
                <c:formatCode>0.00%</c:formatCode>
                <c:ptCount val="7"/>
                <c:pt idx="0">
                  <c:v>0.45700000000000002</c:v>
                </c:pt>
                <c:pt idx="1">
                  <c:v>0.56000000000000005</c:v>
                </c:pt>
                <c:pt idx="2">
                  <c:v>0.85</c:v>
                </c:pt>
                <c:pt idx="3">
                  <c:v>0.78</c:v>
                </c:pt>
                <c:pt idx="4">
                  <c:v>0.8</c:v>
                </c:pt>
                <c:pt idx="5">
                  <c:v>0.92900000000000005</c:v>
                </c:pt>
              </c:numCache>
            </c:numRef>
          </c:val>
        </c:ser>
        <c:ser>
          <c:idx val="5"/>
          <c:order val="5"/>
          <c:tx>
            <c:strRef>
              <c:f>REGIONES!$P$4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REGIONES!$J$5:$J$10</c:f>
              <c:strCache>
                <c:ptCount val="6"/>
                <c:pt idx="0">
                  <c:v>CORP. MUNICIPALES</c:v>
                </c:pt>
                <c:pt idx="1">
                  <c:v>MUNICIPALIDADES</c:v>
                </c:pt>
                <c:pt idx="2">
                  <c:v>UNIVERSIDADES</c:v>
                </c:pt>
                <c:pt idx="3">
                  <c:v>EMPRESAS PUB.</c:v>
                </c:pt>
                <c:pt idx="4">
                  <c:v>FUNDACIONES</c:v>
                </c:pt>
                <c:pt idx="5">
                  <c:v>ADM. CENTRAL</c:v>
                </c:pt>
              </c:strCache>
            </c:strRef>
          </c:cat>
          <c:val>
            <c:numRef>
              <c:f>REGIONES!$P$5:$P$11</c:f>
              <c:numCache>
                <c:formatCode>General</c:formatCode>
                <c:ptCount val="7"/>
                <c:pt idx="0" formatCode="0.00%">
                  <c:v>0.44440000000000002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95488"/>
        <c:axId val="162010176"/>
      </c:barChart>
      <c:catAx>
        <c:axId val="4889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s-CL"/>
          </a:p>
        </c:txPr>
        <c:crossAx val="162010176"/>
        <c:crosses val="autoZero"/>
        <c:auto val="1"/>
        <c:lblAlgn val="ctr"/>
        <c:lblOffset val="100"/>
        <c:noMultiLvlLbl val="0"/>
      </c:catAx>
      <c:valAx>
        <c:axId val="16201017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488954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Gráficos!$B$23</c:f>
              <c:strCache>
                <c:ptCount val="1"/>
                <c:pt idx="0">
                  <c:v>[0% - 25%[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Gráficos!$A$24:$A$26</c:f>
              <c:strCache>
                <c:ptCount val="3"/>
                <c:pt idx="0">
                  <c:v>Ranking 2013</c:v>
                </c:pt>
                <c:pt idx="1">
                  <c:v>Ranking 2014</c:v>
                </c:pt>
                <c:pt idx="2">
                  <c:v>Ranking 2015</c:v>
                </c:pt>
              </c:strCache>
            </c:strRef>
          </c:cat>
          <c:val>
            <c:numRef>
              <c:f>Gráficos!$B$24:$B$26</c:f>
              <c:numCache>
                <c:formatCode>0.00%</c:formatCode>
                <c:ptCount val="3"/>
                <c:pt idx="0">
                  <c:v>0.81479999999999997</c:v>
                </c:pt>
                <c:pt idx="1">
                  <c:v>0.28299999999999997</c:v>
                </c:pt>
                <c:pt idx="2">
                  <c:v>0.16980000000000001</c:v>
                </c:pt>
              </c:numCache>
            </c:numRef>
          </c:val>
        </c:ser>
        <c:ser>
          <c:idx val="1"/>
          <c:order val="1"/>
          <c:tx>
            <c:strRef>
              <c:f>Gráficos!$C$23</c:f>
              <c:strCache>
                <c:ptCount val="1"/>
                <c:pt idx="0">
                  <c:v>[25% - 50%[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Gráficos!$A$24:$A$26</c:f>
              <c:strCache>
                <c:ptCount val="3"/>
                <c:pt idx="0">
                  <c:v>Ranking 2013</c:v>
                </c:pt>
                <c:pt idx="1">
                  <c:v>Ranking 2014</c:v>
                </c:pt>
                <c:pt idx="2">
                  <c:v>Ranking 2015</c:v>
                </c:pt>
              </c:strCache>
            </c:strRef>
          </c:cat>
          <c:val>
            <c:numRef>
              <c:f>Gráficos!$C$24:$C$26</c:f>
              <c:numCache>
                <c:formatCode>0.00%</c:formatCode>
                <c:ptCount val="3"/>
                <c:pt idx="0">
                  <c:v>0.1111</c:v>
                </c:pt>
                <c:pt idx="1">
                  <c:v>0.26419999999999999</c:v>
                </c:pt>
                <c:pt idx="2">
                  <c:v>0.43390000000000001</c:v>
                </c:pt>
              </c:numCache>
            </c:numRef>
          </c:val>
        </c:ser>
        <c:ser>
          <c:idx val="2"/>
          <c:order val="2"/>
          <c:tx>
            <c:strRef>
              <c:f>Gráficos!$D$23</c:f>
              <c:strCache>
                <c:ptCount val="1"/>
                <c:pt idx="0">
                  <c:v>[50% - 75%[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Gráficos!$A$24:$A$26</c:f>
              <c:strCache>
                <c:ptCount val="3"/>
                <c:pt idx="0">
                  <c:v>Ranking 2013</c:v>
                </c:pt>
                <c:pt idx="1">
                  <c:v>Ranking 2014</c:v>
                </c:pt>
                <c:pt idx="2">
                  <c:v>Ranking 2015</c:v>
                </c:pt>
              </c:strCache>
            </c:strRef>
          </c:cat>
          <c:val>
            <c:numRef>
              <c:f>Gráficos!$D$24:$D$26</c:f>
              <c:numCache>
                <c:formatCode>0.00%</c:formatCode>
                <c:ptCount val="3"/>
                <c:pt idx="0">
                  <c:v>7.4099999999999999E-2</c:v>
                </c:pt>
                <c:pt idx="1">
                  <c:v>0.24529999999999999</c:v>
                </c:pt>
                <c:pt idx="2">
                  <c:v>0.26419999999999999</c:v>
                </c:pt>
              </c:numCache>
            </c:numRef>
          </c:val>
        </c:ser>
        <c:ser>
          <c:idx val="3"/>
          <c:order val="3"/>
          <c:tx>
            <c:strRef>
              <c:f>Gráficos!$E$23</c:f>
              <c:strCache>
                <c:ptCount val="1"/>
                <c:pt idx="0">
                  <c:v>[75% - 100%]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Gráficos!$A$24:$A$26</c:f>
              <c:strCache>
                <c:ptCount val="3"/>
                <c:pt idx="0">
                  <c:v>Ranking 2013</c:v>
                </c:pt>
                <c:pt idx="1">
                  <c:v>Ranking 2014</c:v>
                </c:pt>
                <c:pt idx="2">
                  <c:v>Ranking 2015</c:v>
                </c:pt>
              </c:strCache>
            </c:strRef>
          </c:cat>
          <c:val>
            <c:numRef>
              <c:f>Gráficos!$E$24:$E$26</c:f>
              <c:numCache>
                <c:formatCode>0.00%</c:formatCode>
                <c:ptCount val="3"/>
                <c:pt idx="0">
                  <c:v>0</c:v>
                </c:pt>
                <c:pt idx="1">
                  <c:v>0.20749999999999999</c:v>
                </c:pt>
                <c:pt idx="2">
                  <c:v>0.1321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100"/>
        <c:serLines/>
        <c:axId val="48897024"/>
        <c:axId val="48676864"/>
      </c:barChart>
      <c:catAx>
        <c:axId val="4889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L"/>
          </a:p>
        </c:txPr>
        <c:crossAx val="48676864"/>
        <c:crosses val="autoZero"/>
        <c:auto val="1"/>
        <c:lblAlgn val="ctr"/>
        <c:lblOffset val="100"/>
        <c:noMultiLvlLbl val="0"/>
      </c:catAx>
      <c:valAx>
        <c:axId val="48676864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8897024"/>
        <c:crosses val="autoZero"/>
        <c:crossBetween val="between"/>
        <c:majorUnit val="0.25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Hoja3!$D$2</c:f>
              <c:strCache>
                <c:ptCount val="1"/>
                <c:pt idx="0">
                  <c:v>Ranking 2014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Hoja3!$C$3:$C$16</c:f>
              <c:strCache>
                <c:ptCount val="14"/>
                <c:pt idx="0">
                  <c:v>Actos con Efectos Sobre Terceros</c:v>
                </c:pt>
                <c:pt idx="1">
                  <c:v>Presupuesto y su Ejecución</c:v>
                </c:pt>
                <c:pt idx="2">
                  <c:v>Compras y Adquisiciones</c:v>
                </c:pt>
                <c:pt idx="3">
                  <c:v>Estructura Orgánica</c:v>
                </c:pt>
                <c:pt idx="4">
                  <c:v>Potestades y Marco Normativo</c:v>
                </c:pt>
                <c:pt idx="5">
                  <c:v>Personal y Remuneraciones</c:v>
                </c:pt>
                <c:pt idx="6">
                  <c:v>Auditorías al Ejercicio Presupuestario</c:v>
                </c:pt>
                <c:pt idx="7">
                  <c:v>Mecanismos de Participación</c:v>
                </c:pt>
                <c:pt idx="8">
                  <c:v>Trámites</c:v>
                </c:pt>
                <c:pt idx="9">
                  <c:v>Participación en Otras Entidades</c:v>
                </c:pt>
                <c:pt idx="10">
                  <c:v>Subsidios y Beneficios</c:v>
                </c:pt>
                <c:pt idx="11">
                  <c:v>Transferencias</c:v>
                </c:pt>
                <c:pt idx="12">
                  <c:v>Diario Oficial</c:v>
                </c:pt>
                <c:pt idx="13">
                  <c:v>General</c:v>
                </c:pt>
              </c:strCache>
            </c:strRef>
          </c:cat>
          <c:val>
            <c:numRef>
              <c:f>Hoja3!$D$3:$D$16</c:f>
              <c:numCache>
                <c:formatCode>0.00%</c:formatCode>
                <c:ptCount val="14"/>
                <c:pt idx="0">
                  <c:v>0.47749999999999998</c:v>
                </c:pt>
                <c:pt idx="1">
                  <c:v>0.436</c:v>
                </c:pt>
                <c:pt idx="2">
                  <c:v>0.34499999999999997</c:v>
                </c:pt>
                <c:pt idx="3">
                  <c:v>0.31130000000000002</c:v>
                </c:pt>
                <c:pt idx="4">
                  <c:v>0.2495</c:v>
                </c:pt>
                <c:pt idx="5">
                  <c:v>0.43559999999999999</c:v>
                </c:pt>
                <c:pt idx="6">
                  <c:v>0.36670000000000003</c:v>
                </c:pt>
                <c:pt idx="7">
                  <c:v>0.39250000000000002</c:v>
                </c:pt>
                <c:pt idx="8">
                  <c:v>0.4657</c:v>
                </c:pt>
                <c:pt idx="9">
                  <c:v>0.49859999999999999</c:v>
                </c:pt>
                <c:pt idx="10">
                  <c:v>0.48809999999999998</c:v>
                </c:pt>
                <c:pt idx="11">
                  <c:v>0.60919999999999996</c:v>
                </c:pt>
                <c:pt idx="12">
                  <c:v>0.64470000000000005</c:v>
                </c:pt>
                <c:pt idx="13">
                  <c:v>0.57069999999999999</c:v>
                </c:pt>
              </c:numCache>
            </c:numRef>
          </c:val>
        </c:ser>
        <c:ser>
          <c:idx val="1"/>
          <c:order val="1"/>
          <c:tx>
            <c:strRef>
              <c:f>Hoja3!$E$2</c:f>
              <c:strCache>
                <c:ptCount val="1"/>
                <c:pt idx="0">
                  <c:v>Ranking 2015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00" b="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chemeClr val="accent1">
                    <a:alpha val="92000"/>
                  </a:schemeClr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Hoja3!$C$3:$C$16</c:f>
              <c:strCache>
                <c:ptCount val="14"/>
                <c:pt idx="0">
                  <c:v>Actos con Efectos Sobre Terceros</c:v>
                </c:pt>
                <c:pt idx="1">
                  <c:v>Presupuesto y su Ejecución</c:v>
                </c:pt>
                <c:pt idx="2">
                  <c:v>Compras y Adquisiciones</c:v>
                </c:pt>
                <c:pt idx="3">
                  <c:v>Estructura Orgánica</c:v>
                </c:pt>
                <c:pt idx="4">
                  <c:v>Potestades y Marco Normativo</c:v>
                </c:pt>
                <c:pt idx="5">
                  <c:v>Personal y Remuneraciones</c:v>
                </c:pt>
                <c:pt idx="6">
                  <c:v>Auditorías al Ejercicio Presupuestario</c:v>
                </c:pt>
                <c:pt idx="7">
                  <c:v>Mecanismos de Participación</c:v>
                </c:pt>
                <c:pt idx="8">
                  <c:v>Trámites</c:v>
                </c:pt>
                <c:pt idx="9">
                  <c:v>Participación en Otras Entidades</c:v>
                </c:pt>
                <c:pt idx="10">
                  <c:v>Subsidios y Beneficios</c:v>
                </c:pt>
                <c:pt idx="11">
                  <c:v>Transferencias</c:v>
                </c:pt>
                <c:pt idx="12">
                  <c:v>Diario Oficial</c:v>
                </c:pt>
                <c:pt idx="13">
                  <c:v>General</c:v>
                </c:pt>
              </c:strCache>
            </c:strRef>
          </c:cat>
          <c:val>
            <c:numRef>
              <c:f>Hoja3!$E$3:$E$16</c:f>
              <c:numCache>
                <c:formatCode>0.00%</c:formatCode>
                <c:ptCount val="14"/>
                <c:pt idx="0">
                  <c:v>0</c:v>
                </c:pt>
                <c:pt idx="1">
                  <c:v>0.18759999999999999</c:v>
                </c:pt>
                <c:pt idx="2">
                  <c:v>0.2596</c:v>
                </c:pt>
                <c:pt idx="3">
                  <c:v>0.33962264150943394</c:v>
                </c:pt>
                <c:pt idx="4">
                  <c:v>0.34170188679245295</c:v>
                </c:pt>
                <c:pt idx="5">
                  <c:v>0.34533018867924531</c:v>
                </c:pt>
                <c:pt idx="6">
                  <c:v>0.33589999999999998</c:v>
                </c:pt>
                <c:pt idx="7">
                  <c:v>0.47549999999999998</c:v>
                </c:pt>
                <c:pt idx="8">
                  <c:v>0.48843773584905659</c:v>
                </c:pt>
                <c:pt idx="9">
                  <c:v>0.54446792452830184</c:v>
                </c:pt>
                <c:pt idx="10">
                  <c:v>0.60517924528301892</c:v>
                </c:pt>
                <c:pt idx="11">
                  <c:v>0.68189999999999995</c:v>
                </c:pt>
                <c:pt idx="12">
                  <c:v>0.81132075471698117</c:v>
                </c:pt>
                <c:pt idx="13">
                  <c:v>0.82389999999999997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37344"/>
        <c:axId val="48680896"/>
      </c:barChart>
      <c:catAx>
        <c:axId val="493373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s-CL"/>
          </a:p>
        </c:txPr>
        <c:crossAx val="48680896"/>
        <c:crosses val="autoZero"/>
        <c:auto val="1"/>
        <c:lblAlgn val="ctr"/>
        <c:lblOffset val="100"/>
        <c:noMultiLvlLbl val="0"/>
      </c:catAx>
      <c:valAx>
        <c:axId val="48680896"/>
        <c:scaling>
          <c:orientation val="minMax"/>
          <c:max val="1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es-CL"/>
          </a:p>
        </c:txPr>
        <c:crossAx val="49337344"/>
        <c:crosses val="autoZero"/>
        <c:crossBetween val="between"/>
        <c:majorUnit val="0.2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0850802445656789"/>
          <c:y val="2.1538852459421727E-2"/>
          <c:w val="0.17130452060471532"/>
          <c:h val="0.13566622243785947"/>
        </c:manualLayout>
      </c:layout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5796224"/>
        <c:axId val="48208640"/>
      </c:barChart>
      <c:catAx>
        <c:axId val="55796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es-CL"/>
          </a:p>
        </c:txPr>
        <c:crossAx val="48208640"/>
        <c:crosses val="autoZero"/>
        <c:auto val="1"/>
        <c:lblAlgn val="ctr"/>
        <c:lblOffset val="100"/>
        <c:noMultiLvlLbl val="0"/>
      </c:catAx>
      <c:valAx>
        <c:axId val="482086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s-CL" sz="1400" dirty="0" smtClean="0"/>
                  <a:t>%</a:t>
                </a:r>
                <a:r>
                  <a:rPr lang="es-CL" sz="1400" baseline="0" dirty="0" smtClean="0"/>
                  <a:t> Variación</a:t>
                </a:r>
                <a:endParaRPr lang="es-CL" sz="1400" dirty="0"/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557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1"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80607527896614"/>
          <c:y val="0.10509826794526504"/>
          <c:w val="0.79589494010448059"/>
          <c:h val="0.80164822534438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PowerPoint]Hoja3'!$F$2</c:f>
              <c:strCache>
                <c:ptCount val="1"/>
                <c:pt idx="0">
                  <c:v>Variación 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'[Gráfico en Microsoft PowerPoint]Hoja3'!$W$5:$W$18</c:f>
              <c:strCache>
                <c:ptCount val="14"/>
                <c:pt idx="0">
                  <c:v>1.7 Actos con Efectos Sobre Terceros</c:v>
                </c:pt>
                <c:pt idx="1">
                  <c:v>1.11 Presupuesto y su Ejecución</c:v>
                </c:pt>
                <c:pt idx="2">
                  <c:v>1.5 Compras y Adquisiciones</c:v>
                </c:pt>
                <c:pt idx="3">
                  <c:v>1.4 Personal y Remuneraciones</c:v>
                </c:pt>
                <c:pt idx="4">
                  <c:v>1.12 Auditorías al Ejercicio Presupuestario</c:v>
                </c:pt>
                <c:pt idx="5">
                  <c:v>1.8 Trámites</c:v>
                </c:pt>
                <c:pt idx="6">
                  <c:v>1.3 Estructura Orgánica</c:v>
                </c:pt>
                <c:pt idx="7">
                  <c:v>1.13 Participación en Otras Entidades</c:v>
                </c:pt>
                <c:pt idx="8">
                  <c:v>1.10 Mecanismos de Participación</c:v>
                </c:pt>
                <c:pt idx="9">
                  <c:v>1.6 Transferencias</c:v>
                </c:pt>
                <c:pt idx="10">
                  <c:v>1.2 Potestades y Marco Normativo</c:v>
                </c:pt>
                <c:pt idx="11">
                  <c:v>1.9 Subsidios y Beneficios</c:v>
                </c:pt>
                <c:pt idx="12">
                  <c:v>1.1 Diario Oficial</c:v>
                </c:pt>
                <c:pt idx="13">
                  <c:v>General</c:v>
                </c:pt>
              </c:strCache>
            </c:strRef>
          </c:cat>
          <c:val>
            <c:numRef>
              <c:f>'[Gráfico en Microsoft PowerPoint]Hoja3'!$Z$5:$Z$18</c:f>
              <c:numCache>
                <c:formatCode>0.00%</c:formatCode>
                <c:ptCount val="14"/>
                <c:pt idx="0">
                  <c:v>-0.47749999999999998</c:v>
                </c:pt>
                <c:pt idx="1">
                  <c:v>-0.2511415094339623</c:v>
                </c:pt>
                <c:pt idx="2">
                  <c:v>-9.4394339622641488E-2</c:v>
                </c:pt>
                <c:pt idx="3">
                  <c:v>-9.0269811320754678E-2</c:v>
                </c:pt>
                <c:pt idx="4">
                  <c:v>-1.1960377358490648E-2</c:v>
                </c:pt>
                <c:pt idx="5">
                  <c:v>2.2737735849056584E-2</c:v>
                </c:pt>
                <c:pt idx="6">
                  <c:v>2.8322641509433921E-2</c:v>
                </c:pt>
                <c:pt idx="7">
                  <c:v>4.5867924528301851E-2</c:v>
                </c:pt>
                <c:pt idx="8">
                  <c:v>5.2783018867924525E-2</c:v>
                </c:pt>
                <c:pt idx="9">
                  <c:v>6.7347169811320939E-2</c:v>
                </c:pt>
                <c:pt idx="10">
                  <c:v>9.2201886792452947E-2</c:v>
                </c:pt>
                <c:pt idx="11">
                  <c:v>0.11707924528301894</c:v>
                </c:pt>
                <c:pt idx="12">
                  <c:v>0.16662075471698112</c:v>
                </c:pt>
                <c:pt idx="13">
                  <c:v>0.25318113207547177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1901440"/>
        <c:axId val="48205760"/>
      </c:barChart>
      <c:catAx>
        <c:axId val="91901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</c:spPr>
        <c:txPr>
          <a:bodyPr rot="-5400000" vert="horz"/>
          <a:lstStyle/>
          <a:p>
            <a:pPr>
              <a:defRPr lang="es-CL" baseline="0"/>
            </a:pPr>
            <a:endParaRPr lang="es-CL"/>
          </a:p>
        </c:txPr>
        <c:crossAx val="48205760"/>
        <c:crosses val="autoZero"/>
        <c:auto val="1"/>
        <c:lblAlgn val="ctr"/>
        <c:lblOffset val="100"/>
        <c:noMultiLvlLbl val="0"/>
      </c:catAx>
      <c:valAx>
        <c:axId val="48205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s-CL" sz="2000"/>
                </a:pPr>
                <a:r>
                  <a:rPr lang="es-CL" sz="2000"/>
                  <a:t>%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s-CL"/>
            </a:pPr>
            <a:endParaRPr lang="es-CL"/>
          </a:p>
        </c:txPr>
        <c:crossAx val="91901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22222222222223"/>
          <c:y val="0"/>
          <c:w val="0.68955555555555559"/>
          <c:h val="0.974924887308753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'Gráfico Ranking'!$F$3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'Gráfico Ranking'!$D$4:$D$18</c:f>
              <c:strCache>
                <c:ptCount val="15"/>
                <c:pt idx="0">
                  <c:v>CORPORACION MUNICIPAL DE PUERTO NATALES</c:v>
                </c:pt>
                <c:pt idx="1">
                  <c:v>CORPORACION MUNICIPAL DE PROVIDENCIA</c:v>
                </c:pt>
                <c:pt idx="2">
                  <c:v>CORPORACION MUNICIPAL DE CHONCHI</c:v>
                </c:pt>
                <c:pt idx="3">
                  <c:v>CORPORACION MUNICIPAL DE PEÑALOLEN</c:v>
                </c:pt>
                <c:pt idx="4">
                  <c:v>CORPORACION MUNICIPAL DE PUENTE ALTO</c:v>
                </c:pt>
                <c:pt idx="5">
                  <c:v>CORPORACION MUNICIPAL DE SAN JOAQUIN</c:v>
                </c:pt>
                <c:pt idx="6">
                  <c:v>CORPORACION MUNICIPAL DE RENCA</c:v>
                </c:pt>
                <c:pt idx="7">
                  <c:v>CORPORACION MUNICIPAL DE LAS CONDES</c:v>
                </c:pt>
                <c:pt idx="8">
                  <c:v>CORPORACIÓN MUNICIPAL DE PUNTA ARENAS</c:v>
                </c:pt>
                <c:pt idx="9">
                  <c:v>CORPORACION MUNICIPAL DE COLINA</c:v>
                </c:pt>
                <c:pt idx="10">
                  <c:v>CORPORACION MUNICIPAL DE LA SERENA</c:v>
                </c:pt>
                <c:pt idx="11">
                  <c:v>CORPORACION MUNICIPAL DE QUILPUE</c:v>
                </c:pt>
                <c:pt idx="12">
                  <c:v>CORPORACION MUNICIPAL DE MAIPU</c:v>
                </c:pt>
                <c:pt idx="13">
                  <c:v>CORPORACION MUNICIPAL DE CERRO NAVIA</c:v>
                </c:pt>
                <c:pt idx="14">
                  <c:v>CORPORACION MUNICIPAL DE SAN BERNARDO</c:v>
                </c:pt>
              </c:strCache>
            </c:strRef>
          </c:cat>
          <c:val>
            <c:numRef>
              <c:f>'Gráfico Ranking'!$F$4:$F$18</c:f>
              <c:numCache>
                <c:formatCode>0.00%</c:formatCode>
                <c:ptCount val="15"/>
                <c:pt idx="0">
                  <c:v>0.87870000000000004</c:v>
                </c:pt>
                <c:pt idx="1">
                  <c:v>0.80410000000000004</c:v>
                </c:pt>
                <c:pt idx="2">
                  <c:v>0.79300000000000004</c:v>
                </c:pt>
                <c:pt idx="3">
                  <c:v>0.78690000000000004</c:v>
                </c:pt>
                <c:pt idx="4">
                  <c:v>0.7853</c:v>
                </c:pt>
                <c:pt idx="5">
                  <c:v>0.76839999999999997</c:v>
                </c:pt>
                <c:pt idx="6">
                  <c:v>0.75170000000000003</c:v>
                </c:pt>
                <c:pt idx="7">
                  <c:v>0.7399</c:v>
                </c:pt>
                <c:pt idx="8">
                  <c:v>0.71360000000000001</c:v>
                </c:pt>
                <c:pt idx="9">
                  <c:v>0.66020000000000001</c:v>
                </c:pt>
                <c:pt idx="10">
                  <c:v>0.65480000000000005</c:v>
                </c:pt>
                <c:pt idx="11">
                  <c:v>0.60770000000000002</c:v>
                </c:pt>
                <c:pt idx="12">
                  <c:v>0.57389999999999997</c:v>
                </c:pt>
                <c:pt idx="13">
                  <c:v>0.5706</c:v>
                </c:pt>
                <c:pt idx="14">
                  <c:v>0.56779999999999997</c:v>
                </c:pt>
              </c:numCache>
            </c:numRef>
          </c:val>
        </c:ser>
        <c:ser>
          <c:idx val="0"/>
          <c:order val="1"/>
          <c:tx>
            <c:strRef>
              <c:f>'Gráfico Ranking'!$E$3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'Gráfico Ranking'!$D$4:$D$18</c:f>
              <c:strCache>
                <c:ptCount val="15"/>
                <c:pt idx="0">
                  <c:v>CORPORACION MUNICIPAL DE PUERTO NATALES</c:v>
                </c:pt>
                <c:pt idx="1">
                  <c:v>CORPORACION MUNICIPAL DE PROVIDENCIA</c:v>
                </c:pt>
                <c:pt idx="2">
                  <c:v>CORPORACION MUNICIPAL DE CHONCHI</c:v>
                </c:pt>
                <c:pt idx="3">
                  <c:v>CORPORACION MUNICIPAL DE PEÑALOLEN</c:v>
                </c:pt>
                <c:pt idx="4">
                  <c:v>CORPORACION MUNICIPAL DE PUENTE ALTO</c:v>
                </c:pt>
                <c:pt idx="5">
                  <c:v>CORPORACION MUNICIPAL DE SAN JOAQUIN</c:v>
                </c:pt>
                <c:pt idx="6">
                  <c:v>CORPORACION MUNICIPAL DE RENCA</c:v>
                </c:pt>
                <c:pt idx="7">
                  <c:v>CORPORACION MUNICIPAL DE LAS CONDES</c:v>
                </c:pt>
                <c:pt idx="8">
                  <c:v>CORPORACIÓN MUNICIPAL DE PUNTA ARENAS</c:v>
                </c:pt>
                <c:pt idx="9">
                  <c:v>CORPORACION MUNICIPAL DE COLINA</c:v>
                </c:pt>
                <c:pt idx="10">
                  <c:v>CORPORACION MUNICIPAL DE LA SERENA</c:v>
                </c:pt>
                <c:pt idx="11">
                  <c:v>CORPORACION MUNICIPAL DE QUILPUE</c:v>
                </c:pt>
                <c:pt idx="12">
                  <c:v>CORPORACION MUNICIPAL DE MAIPU</c:v>
                </c:pt>
                <c:pt idx="13">
                  <c:v>CORPORACION MUNICIPAL DE CERRO NAVIA</c:v>
                </c:pt>
                <c:pt idx="14">
                  <c:v>CORPORACION MUNICIPAL DE SAN BERNARDO</c:v>
                </c:pt>
              </c:strCache>
            </c:strRef>
          </c:cat>
          <c:val>
            <c:numRef>
              <c:f>'Gráfico Ranking'!$E$4:$E$18</c:f>
              <c:numCache>
                <c:formatCode>0.00%</c:formatCode>
                <c:ptCount val="15"/>
                <c:pt idx="0">
                  <c:v>7.3599999999999999E-2</c:v>
                </c:pt>
                <c:pt idx="1">
                  <c:v>0.1268</c:v>
                </c:pt>
                <c:pt idx="2">
                  <c:v>0.94540000000000002</c:v>
                </c:pt>
                <c:pt idx="3">
                  <c:v>0.8175</c:v>
                </c:pt>
                <c:pt idx="4">
                  <c:v>0.92079999999999995</c:v>
                </c:pt>
                <c:pt idx="5">
                  <c:v>0.93789999999999996</c:v>
                </c:pt>
                <c:pt idx="6">
                  <c:v>0.65339999999999998</c:v>
                </c:pt>
                <c:pt idx="7">
                  <c:v>0.91979999999999995</c:v>
                </c:pt>
                <c:pt idx="8">
                  <c:v>0.36890000000000001</c:v>
                </c:pt>
                <c:pt idx="9">
                  <c:v>0.55030000000000001</c:v>
                </c:pt>
                <c:pt idx="10">
                  <c:v>3.9300000000000002E-2</c:v>
                </c:pt>
                <c:pt idx="11">
                  <c:v>0.82889999999999997</c:v>
                </c:pt>
                <c:pt idx="12">
                  <c:v>0.69199999999999995</c:v>
                </c:pt>
                <c:pt idx="13">
                  <c:v>0.307</c:v>
                </c:pt>
                <c:pt idx="14">
                  <c:v>0.84589999999999999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29280"/>
        <c:axId val="74622656"/>
      </c:barChart>
      <c:catAx>
        <c:axId val="116129280"/>
        <c:scaling>
          <c:orientation val="maxMin"/>
        </c:scaling>
        <c:delete val="1"/>
        <c:axPos val="l"/>
        <c:majorTickMark val="out"/>
        <c:minorTickMark val="none"/>
        <c:tickLblPos val="nextTo"/>
        <c:crossAx val="74622656"/>
        <c:crosses val="autoZero"/>
        <c:auto val="1"/>
        <c:lblAlgn val="ctr"/>
        <c:lblOffset val="100"/>
        <c:noMultiLvlLbl val="0"/>
      </c:catAx>
      <c:valAx>
        <c:axId val="74622656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16129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22222222222223"/>
          <c:y val="0"/>
          <c:w val="0.84477777777777774"/>
          <c:h val="0.97492488730875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cat>
            <c:strRef>
              <c:f>'Gráfico Ranking'!$D$19:$D$33</c:f>
              <c:strCache>
                <c:ptCount val="15"/>
                <c:pt idx="0">
                  <c:v>CORPORACION MUNICIPAL DE PUQUELDON</c:v>
                </c:pt>
                <c:pt idx="1">
                  <c:v>CORPORACION MUNICIPAL DE MACUL</c:v>
                </c:pt>
                <c:pt idx="2">
                  <c:v>CORPORACIÓN MUNICIPAL DE VILLA ALEMANA</c:v>
                </c:pt>
                <c:pt idx="3">
                  <c:v>CORPORACION MUNICIPAL DE ÑUÑOA</c:v>
                </c:pt>
                <c:pt idx="4">
                  <c:v>CORPORACION MUNICIPAL DE ANTOFAGASTA</c:v>
                </c:pt>
                <c:pt idx="5">
                  <c:v>CORPORACIÓN MUNICIPAL DE VALPARAÍSO</c:v>
                </c:pt>
                <c:pt idx="6">
                  <c:v>CORPORACION MUNICIPAL DE SAN MIGUEL</c:v>
                </c:pt>
                <c:pt idx="7">
                  <c:v>CORPORACION MUNICIPAL DE ISLA DE MAIPO</c:v>
                </c:pt>
                <c:pt idx="8">
                  <c:v>CORPORACION MUNICIPAL DE TALAGANTE</c:v>
                </c:pt>
                <c:pt idx="9">
                  <c:v>CORPORACION MUNICIPAL DE CASTRO</c:v>
                </c:pt>
                <c:pt idx="10">
                  <c:v>CORPORACION MUNICIPAL DE PUDAHUEL</c:v>
                </c:pt>
                <c:pt idx="11">
                  <c:v>CORPORACION MUNICIPAL DE QUINCHAO</c:v>
                </c:pt>
                <c:pt idx="12">
                  <c:v>CORPORACION MUNICIPAL DE VIÑA DEL MAR</c:v>
                </c:pt>
                <c:pt idx="13">
                  <c:v>CORPORACIÓN MUNICIPAL DE CALAMA</c:v>
                </c:pt>
                <c:pt idx="14">
                  <c:v>CORPORACION MUNICIPAL DE BUIN</c:v>
                </c:pt>
              </c:strCache>
            </c:strRef>
          </c:cat>
          <c:val>
            <c:numRef>
              <c:f>'Gráfico Ranking'!$F$19:$F$33</c:f>
              <c:numCache>
                <c:formatCode>0.00%</c:formatCode>
                <c:ptCount val="15"/>
                <c:pt idx="0">
                  <c:v>0.55559999999999998</c:v>
                </c:pt>
                <c:pt idx="1">
                  <c:v>0.54869999999999997</c:v>
                </c:pt>
                <c:pt idx="2">
                  <c:v>0.5333</c:v>
                </c:pt>
                <c:pt idx="3">
                  <c:v>0.5252</c:v>
                </c:pt>
                <c:pt idx="4">
                  <c:v>0.52149999999999996</c:v>
                </c:pt>
                <c:pt idx="5">
                  <c:v>0.51639999999999997</c:v>
                </c:pt>
                <c:pt idx="6">
                  <c:v>0.48959999999999998</c:v>
                </c:pt>
                <c:pt idx="7">
                  <c:v>0.4834</c:v>
                </c:pt>
                <c:pt idx="8">
                  <c:v>0.47689999999999999</c:v>
                </c:pt>
                <c:pt idx="9">
                  <c:v>0.47199999999999998</c:v>
                </c:pt>
                <c:pt idx="10">
                  <c:v>0.46639999999999998</c:v>
                </c:pt>
                <c:pt idx="11">
                  <c:v>0.45600000000000002</c:v>
                </c:pt>
                <c:pt idx="12">
                  <c:v>0.44900000000000001</c:v>
                </c:pt>
                <c:pt idx="13">
                  <c:v>0.44140000000000001</c:v>
                </c:pt>
                <c:pt idx="14">
                  <c:v>0.44009999999999999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'Gráfico Ranking'!$D$19:$D$33</c:f>
              <c:strCache>
                <c:ptCount val="15"/>
                <c:pt idx="0">
                  <c:v>CORPORACION MUNICIPAL DE PUQUELDON</c:v>
                </c:pt>
                <c:pt idx="1">
                  <c:v>CORPORACION MUNICIPAL DE MACUL</c:v>
                </c:pt>
                <c:pt idx="2">
                  <c:v>CORPORACIÓN MUNICIPAL DE VILLA ALEMANA</c:v>
                </c:pt>
                <c:pt idx="3">
                  <c:v>CORPORACION MUNICIPAL DE ÑUÑOA</c:v>
                </c:pt>
                <c:pt idx="4">
                  <c:v>CORPORACION MUNICIPAL DE ANTOFAGASTA</c:v>
                </c:pt>
                <c:pt idx="5">
                  <c:v>CORPORACIÓN MUNICIPAL DE VALPARAÍSO</c:v>
                </c:pt>
                <c:pt idx="6">
                  <c:v>CORPORACION MUNICIPAL DE SAN MIGUEL</c:v>
                </c:pt>
                <c:pt idx="7">
                  <c:v>CORPORACION MUNICIPAL DE ISLA DE MAIPO</c:v>
                </c:pt>
                <c:pt idx="8">
                  <c:v>CORPORACION MUNICIPAL DE TALAGANTE</c:v>
                </c:pt>
                <c:pt idx="9">
                  <c:v>CORPORACION MUNICIPAL DE CASTRO</c:v>
                </c:pt>
                <c:pt idx="10">
                  <c:v>CORPORACION MUNICIPAL DE PUDAHUEL</c:v>
                </c:pt>
                <c:pt idx="11">
                  <c:v>CORPORACION MUNICIPAL DE QUINCHAO</c:v>
                </c:pt>
                <c:pt idx="12">
                  <c:v>CORPORACION MUNICIPAL DE VIÑA DEL MAR</c:v>
                </c:pt>
                <c:pt idx="13">
                  <c:v>CORPORACIÓN MUNICIPAL DE CALAMA</c:v>
                </c:pt>
                <c:pt idx="14">
                  <c:v>CORPORACION MUNICIPAL DE BUIN</c:v>
                </c:pt>
              </c:strCache>
            </c:strRef>
          </c:cat>
          <c:val>
            <c:numRef>
              <c:f>'Gráfico Ranking'!$E$19:$E$33</c:f>
              <c:numCache>
                <c:formatCode>0.00%</c:formatCode>
                <c:ptCount val="15"/>
                <c:pt idx="0">
                  <c:v>0.60119999999999996</c:v>
                </c:pt>
                <c:pt idx="1">
                  <c:v>0.51290000000000002</c:v>
                </c:pt>
                <c:pt idx="2">
                  <c:v>0.36609999999999998</c:v>
                </c:pt>
                <c:pt idx="3">
                  <c:v>0.57740000000000002</c:v>
                </c:pt>
                <c:pt idx="4">
                  <c:v>0.34449999999999997</c:v>
                </c:pt>
                <c:pt idx="5">
                  <c:v>0.40820000000000001</c:v>
                </c:pt>
                <c:pt idx="6">
                  <c:v>0.88970000000000005</c:v>
                </c:pt>
                <c:pt idx="7">
                  <c:v>0.99350000000000005</c:v>
                </c:pt>
                <c:pt idx="8">
                  <c:v>0.31459999999999999</c:v>
                </c:pt>
                <c:pt idx="9">
                  <c:v>0.75009999999999999</c:v>
                </c:pt>
                <c:pt idx="10">
                  <c:v>0.71140000000000003</c:v>
                </c:pt>
                <c:pt idx="11">
                  <c:v>0</c:v>
                </c:pt>
                <c:pt idx="12">
                  <c:v>0.7</c:v>
                </c:pt>
                <c:pt idx="13">
                  <c:v>0.31040000000000001</c:v>
                </c:pt>
                <c:pt idx="14">
                  <c:v>0.6704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65824"/>
        <c:axId val="97686016"/>
      </c:barChart>
      <c:catAx>
        <c:axId val="138765824"/>
        <c:scaling>
          <c:orientation val="maxMin"/>
        </c:scaling>
        <c:delete val="1"/>
        <c:axPos val="l"/>
        <c:majorTickMark val="out"/>
        <c:minorTickMark val="none"/>
        <c:tickLblPos val="nextTo"/>
        <c:crossAx val="97686016"/>
        <c:crosses val="autoZero"/>
        <c:auto val="1"/>
        <c:lblAlgn val="ctr"/>
        <c:lblOffset val="100"/>
        <c:noMultiLvlLbl val="0"/>
      </c:catAx>
      <c:valAx>
        <c:axId val="97686016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38765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22222222222223"/>
          <c:y val="0"/>
          <c:w val="0.68955555555555559"/>
          <c:h val="0.9749248873087536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tx2"/>
            </a:solidFill>
          </c:spPr>
          <c:invertIfNegative val="0"/>
          <c:cat>
            <c:strRef>
              <c:f>'Gráfico Ranking'!$D$34:$D$48</c:f>
              <c:strCache>
                <c:ptCount val="15"/>
                <c:pt idx="0">
                  <c:v>CORPORACION MUNICIPAL DE MELIPILLA</c:v>
                </c:pt>
                <c:pt idx="1">
                  <c:v>CORPORACION MUNICIPAL DE POZO ALMONTE</c:v>
                </c:pt>
                <c:pt idx="2">
                  <c:v>CORPORACIÓN MUNICIPAL DE PANGUIPULLI</c:v>
                </c:pt>
                <c:pt idx="3">
                  <c:v>CORPORACION MUNICIPAL DE RANCAGUA</c:v>
                </c:pt>
                <c:pt idx="4">
                  <c:v>CORPORACION MUNICIPAL DE CALERA DE TANGO</c:v>
                </c:pt>
                <c:pt idx="5">
                  <c:v>CORPORACION MUNICIPAL DE LA REINA</c:v>
                </c:pt>
                <c:pt idx="6">
                  <c:v>CORPORACION MUNICIPAL DE QUEILEN</c:v>
                </c:pt>
                <c:pt idx="7">
                  <c:v>CORPORACION MUNICIPAL DE SAN VICENTE</c:v>
                </c:pt>
                <c:pt idx="8">
                  <c:v>CORPORACION MUNICIPAL DE CURACO DE VELEZ</c:v>
                </c:pt>
                <c:pt idx="9">
                  <c:v>CORPORACION MUNICIPAL DE PIRQUE</c:v>
                </c:pt>
                <c:pt idx="10">
                  <c:v>CORPORACION MUNICIPAL DE ANCUD</c:v>
                </c:pt>
                <c:pt idx="11">
                  <c:v>CORPORACION MUNICIPAL DE CONCHALI</c:v>
                </c:pt>
                <c:pt idx="12">
                  <c:v>CORPORACIÓN MUNICIPAL DE LA FLORIDA</c:v>
                </c:pt>
                <c:pt idx="13">
                  <c:v>CORPORACION MUNICIPAL DE LO PRADO</c:v>
                </c:pt>
                <c:pt idx="14">
                  <c:v>CORPORACION MUNICIPAL DE QUINTA NORMAL</c:v>
                </c:pt>
              </c:strCache>
            </c:strRef>
          </c:cat>
          <c:val>
            <c:numRef>
              <c:f>'Gráfico Ranking'!$F$34:$F$48</c:f>
              <c:numCache>
                <c:formatCode>0.00%</c:formatCode>
                <c:ptCount val="15"/>
                <c:pt idx="0">
                  <c:v>0.44</c:v>
                </c:pt>
                <c:pt idx="1">
                  <c:v>0.43919999999999998</c:v>
                </c:pt>
                <c:pt idx="2">
                  <c:v>0.43769999999999998</c:v>
                </c:pt>
                <c:pt idx="3">
                  <c:v>0.43259999999999998</c:v>
                </c:pt>
                <c:pt idx="4">
                  <c:v>0.4269</c:v>
                </c:pt>
                <c:pt idx="5">
                  <c:v>0.41760000000000003</c:v>
                </c:pt>
                <c:pt idx="6">
                  <c:v>0.39789999999999998</c:v>
                </c:pt>
                <c:pt idx="7">
                  <c:v>0.34820000000000001</c:v>
                </c:pt>
                <c:pt idx="8">
                  <c:v>0.3473</c:v>
                </c:pt>
                <c:pt idx="9">
                  <c:v>0.34350000000000003</c:v>
                </c:pt>
                <c:pt idx="10">
                  <c:v>0.33710000000000001</c:v>
                </c:pt>
                <c:pt idx="11">
                  <c:v>0.31530000000000002</c:v>
                </c:pt>
                <c:pt idx="12">
                  <c:v>0.2611</c:v>
                </c:pt>
                <c:pt idx="13">
                  <c:v>0.25600000000000001</c:v>
                </c:pt>
                <c:pt idx="14">
                  <c:v>0.18770000000000001</c:v>
                </c:pt>
              </c:numCache>
            </c:numRef>
          </c:val>
        </c:ser>
        <c:ser>
          <c:idx val="0"/>
          <c:order val="1"/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'Gráfico Ranking'!$D$34:$D$48</c:f>
              <c:strCache>
                <c:ptCount val="15"/>
                <c:pt idx="0">
                  <c:v>CORPORACION MUNICIPAL DE MELIPILLA</c:v>
                </c:pt>
                <c:pt idx="1">
                  <c:v>CORPORACION MUNICIPAL DE POZO ALMONTE</c:v>
                </c:pt>
                <c:pt idx="2">
                  <c:v>CORPORACIÓN MUNICIPAL DE PANGUIPULLI</c:v>
                </c:pt>
                <c:pt idx="3">
                  <c:v>CORPORACION MUNICIPAL DE RANCAGUA</c:v>
                </c:pt>
                <c:pt idx="4">
                  <c:v>CORPORACION MUNICIPAL DE CALERA DE TANGO</c:v>
                </c:pt>
                <c:pt idx="5">
                  <c:v>CORPORACION MUNICIPAL DE LA REINA</c:v>
                </c:pt>
                <c:pt idx="6">
                  <c:v>CORPORACION MUNICIPAL DE QUEILEN</c:v>
                </c:pt>
                <c:pt idx="7">
                  <c:v>CORPORACION MUNICIPAL DE SAN VICENTE</c:v>
                </c:pt>
                <c:pt idx="8">
                  <c:v>CORPORACION MUNICIPAL DE CURACO DE VELEZ</c:v>
                </c:pt>
                <c:pt idx="9">
                  <c:v>CORPORACION MUNICIPAL DE PIRQUE</c:v>
                </c:pt>
                <c:pt idx="10">
                  <c:v>CORPORACION MUNICIPAL DE ANCUD</c:v>
                </c:pt>
                <c:pt idx="11">
                  <c:v>CORPORACION MUNICIPAL DE CONCHALI</c:v>
                </c:pt>
                <c:pt idx="12">
                  <c:v>CORPORACIÓN MUNICIPAL DE LA FLORIDA</c:v>
                </c:pt>
                <c:pt idx="13">
                  <c:v>CORPORACION MUNICIPAL DE LO PRADO</c:v>
                </c:pt>
                <c:pt idx="14">
                  <c:v>CORPORACION MUNICIPAL DE QUINTA NORMAL</c:v>
                </c:pt>
              </c:strCache>
            </c:strRef>
          </c:cat>
          <c:val>
            <c:numRef>
              <c:f>'Gráfico Ranking'!$E$34:$E$48</c:f>
              <c:numCache>
                <c:formatCode>0.00%</c:formatCode>
                <c:ptCount val="15"/>
                <c:pt idx="0">
                  <c:v>0.3251</c:v>
                </c:pt>
                <c:pt idx="1">
                  <c:v>0.57930000000000004</c:v>
                </c:pt>
                <c:pt idx="2">
                  <c:v>0.42220000000000002</c:v>
                </c:pt>
                <c:pt idx="3">
                  <c:v>0.38369999999999999</c:v>
                </c:pt>
                <c:pt idx="4">
                  <c:v>0.73060000000000003</c:v>
                </c:pt>
                <c:pt idx="5">
                  <c:v>0.91520000000000001</c:v>
                </c:pt>
                <c:pt idx="6">
                  <c:v>4.9000000000000002E-2</c:v>
                </c:pt>
                <c:pt idx="7">
                  <c:v>0.39600000000000002</c:v>
                </c:pt>
                <c:pt idx="8">
                  <c:v>0.24390000000000001</c:v>
                </c:pt>
                <c:pt idx="9">
                  <c:v>0.7429</c:v>
                </c:pt>
                <c:pt idx="10">
                  <c:v>0</c:v>
                </c:pt>
                <c:pt idx="11">
                  <c:v>0.63380000000000003</c:v>
                </c:pt>
                <c:pt idx="12">
                  <c:v>0.39939999999999998</c:v>
                </c:pt>
                <c:pt idx="13">
                  <c:v>0.46160000000000001</c:v>
                </c:pt>
                <c:pt idx="14">
                  <c:v>0.46989999999999998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12288"/>
        <c:axId val="74595648"/>
      </c:barChart>
      <c:catAx>
        <c:axId val="158412288"/>
        <c:scaling>
          <c:orientation val="maxMin"/>
        </c:scaling>
        <c:delete val="1"/>
        <c:axPos val="l"/>
        <c:majorTickMark val="out"/>
        <c:minorTickMark val="none"/>
        <c:tickLblPos val="nextTo"/>
        <c:crossAx val="74595648"/>
        <c:crosses val="autoZero"/>
        <c:auto val="1"/>
        <c:lblAlgn val="ctr"/>
        <c:lblOffset val="100"/>
        <c:noMultiLvlLbl val="0"/>
      </c:catAx>
      <c:valAx>
        <c:axId val="74595648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58412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22222222222223"/>
          <c:y val="0"/>
          <c:w val="0.16046381850766769"/>
          <c:h val="0.97492488730875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cat>
            <c:strRef>
              <c:f>'Gráfico Ranking'!$D$49:$D$56</c:f>
              <c:strCache>
                <c:ptCount val="8"/>
                <c:pt idx="0">
                  <c:v>CORPORACION MUNICIPAL DE DALCAHUE</c:v>
                </c:pt>
                <c:pt idx="1">
                  <c:v>CORPORACION MUNICIPAL DE MARIA PINTO</c:v>
                </c:pt>
                <c:pt idx="2">
                  <c:v>CORPORACION MUNICIPAL DE LAMPA</c:v>
                </c:pt>
                <c:pt idx="3">
                  <c:v>CORPORACION MUNICIPAL DE SAN FERNANDO</c:v>
                </c:pt>
                <c:pt idx="4">
                  <c:v>CORPORACIÓN MUNICIPAL DE QUELLÓN</c:v>
                </c:pt>
                <c:pt idx="5">
                  <c:v>CORPORACION MUNICIPAL DE IQUIQUE</c:v>
                </c:pt>
                <c:pt idx="6">
                  <c:v>CORPORACION MUNICIPAL DE SAN JOSE DE MAIPO</c:v>
                </c:pt>
                <c:pt idx="7">
                  <c:v>CORPORACION MUNICIPAL DE TILTIL</c:v>
                </c:pt>
              </c:strCache>
            </c:strRef>
          </c:cat>
          <c:val>
            <c:numRef>
              <c:f>'Gráfico Ranking'!$F$49:$F$56</c:f>
              <c:numCache>
                <c:formatCode>0.00%</c:formatCode>
                <c:ptCount val="8"/>
                <c:pt idx="0">
                  <c:v>0.1782</c:v>
                </c:pt>
                <c:pt idx="1">
                  <c:v>0.16969999999999999</c:v>
                </c:pt>
                <c:pt idx="2">
                  <c:v>0.16250000000000001</c:v>
                </c:pt>
                <c:pt idx="3">
                  <c:v>7.1499999999999994E-2</c:v>
                </c:pt>
                <c:pt idx="4">
                  <c:v>2.6800000000000001E-2</c:v>
                </c:pt>
                <c:pt idx="5">
                  <c:v>2.6800000000000001E-2</c:v>
                </c:pt>
                <c:pt idx="6">
                  <c:v>2.5000000000000001E-2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'Gráfico Ranking'!$D$49:$D$56</c:f>
              <c:strCache>
                <c:ptCount val="8"/>
                <c:pt idx="0">
                  <c:v>CORPORACION MUNICIPAL DE DALCAHUE</c:v>
                </c:pt>
                <c:pt idx="1">
                  <c:v>CORPORACION MUNICIPAL DE MARIA PINTO</c:v>
                </c:pt>
                <c:pt idx="2">
                  <c:v>CORPORACION MUNICIPAL DE LAMPA</c:v>
                </c:pt>
                <c:pt idx="3">
                  <c:v>CORPORACION MUNICIPAL DE SAN FERNANDO</c:v>
                </c:pt>
                <c:pt idx="4">
                  <c:v>CORPORACIÓN MUNICIPAL DE QUELLÓN</c:v>
                </c:pt>
                <c:pt idx="5">
                  <c:v>CORPORACION MUNICIPAL DE IQUIQUE</c:v>
                </c:pt>
                <c:pt idx="6">
                  <c:v>CORPORACION MUNICIPAL DE SAN JOSE DE MAIPO</c:v>
                </c:pt>
                <c:pt idx="7">
                  <c:v>CORPORACION MUNICIPAL DE TILTIL</c:v>
                </c:pt>
              </c:strCache>
            </c:strRef>
          </c:cat>
          <c:val>
            <c:numRef>
              <c:f>'Gráfico Ranking'!$E$49:$E$56</c:f>
              <c:numCache>
                <c:formatCode>0.00%</c:formatCode>
                <c:ptCount val="8"/>
                <c:pt idx="0">
                  <c:v>4.9700000000000001E-2</c:v>
                </c:pt>
                <c:pt idx="1">
                  <c:v>0</c:v>
                </c:pt>
                <c:pt idx="2">
                  <c:v>0.13700000000000001</c:v>
                </c:pt>
                <c:pt idx="3">
                  <c:v>0</c:v>
                </c:pt>
                <c:pt idx="4">
                  <c:v>9.1700000000000004E-2</c:v>
                </c:pt>
                <c:pt idx="5">
                  <c:v>3.04E-2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69792"/>
        <c:axId val="158124288"/>
      </c:barChart>
      <c:catAx>
        <c:axId val="159969792"/>
        <c:scaling>
          <c:orientation val="maxMin"/>
        </c:scaling>
        <c:delete val="1"/>
        <c:axPos val="l"/>
        <c:majorTickMark val="out"/>
        <c:minorTickMark val="none"/>
        <c:tickLblPos val="nextTo"/>
        <c:crossAx val="158124288"/>
        <c:crosses val="autoZero"/>
        <c:auto val="1"/>
        <c:lblAlgn val="ctr"/>
        <c:lblOffset val="100"/>
        <c:noMultiLvlLbl val="0"/>
      </c:catAx>
      <c:valAx>
        <c:axId val="158124288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59969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95E59-AFCB-4972-84D4-943BC9B12BCF}" type="datetimeFigureOut">
              <a:rPr lang="es-CL" smtClean="0"/>
              <a:t>15-06-2015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14033-9C86-488E-AD30-41827D295F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535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DED48-E0CD-42E0-9395-5BBF12F37459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4033-9C86-488E-AD30-41827D295F2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831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30FD6-AB98-4AEE-9D97-2E1BFBC3F3A5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40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F857-0BE5-49E6-ACDF-C093A87CA9C8}" type="datetime1">
              <a:rPr lang="es-CL" smtClean="0"/>
              <a:t>15-06-2015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373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8EF9-9170-48A6-95BB-ACA4B1AC75C1}" type="datetime1">
              <a:rPr lang="es-CL" smtClean="0"/>
              <a:t>15-06-2015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8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D53-E2A5-4B25-9FAE-C3B294DD4C58}" type="datetime1">
              <a:rPr lang="es-CL" smtClean="0"/>
              <a:t>15-06-2015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0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D6E8-A5BC-43A7-BAA7-EAFFDA4D3BC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B8B7-DDD5-41F2-90E5-2C87A43D697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0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944D-F4C3-439A-AEBD-D898FD3A65CE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474-8E68-4108-A394-52F123C9953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5EB-F653-411D-9956-01AD5B3A182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3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5298-0A2E-4EC7-A74A-C64DF777BC62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84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EA81-B104-4858-B16D-13B65F18829C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9A07-70BF-4628-AC06-6FD3901605C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3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7C7-5B66-4834-AEFF-D4736477786C}" type="datetime1">
              <a:rPr lang="es-CL" smtClean="0"/>
              <a:t>15-06-2015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8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6463-C935-4373-A9DD-163128C66FD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65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CCF6-5EC5-4E7E-A1BA-FEE17C46B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13-D932-4A33-AD84-B7F41FE3BD5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1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708-2C0A-4F41-98DE-F86CBA1FF77F}" type="datetime1">
              <a:rPr lang="es-CL" smtClean="0"/>
              <a:t>15-06-2015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993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391-2661-4EB5-81AD-A367A675AEE2}" type="datetime1">
              <a:rPr lang="es-CL" smtClean="0"/>
              <a:t>15-06-2015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7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902F-F34D-47D3-9EE9-718F1E64B5BD}" type="datetime1">
              <a:rPr lang="es-CL" smtClean="0"/>
              <a:t>15-06-2015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416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8EAC-1DEA-41F2-B98C-2C2764B0D5D1}" type="datetime1">
              <a:rPr lang="es-CL" smtClean="0"/>
              <a:t>15-06-2015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912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9D0D-4F3B-4187-ABFB-CBA0B576AB7D}" type="datetime1">
              <a:rPr lang="es-CL" smtClean="0"/>
              <a:t>15-06-2015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12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7DBE-ECD5-4870-8DAB-0789B05532F1}" type="datetime1">
              <a:rPr lang="es-CL" smtClean="0"/>
              <a:t>15-06-2015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1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E7E-3456-478B-8E9A-55521FEEEAE1}" type="datetime1">
              <a:rPr lang="es-CL" smtClean="0"/>
              <a:t>15-06-2015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7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6DA6-D8B1-4431-87D4-6C80800B28DD}" type="datetime1">
              <a:rPr lang="es-CL" smtClean="0"/>
              <a:t>15-06-2015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6718-DA5E-48B5-B4F0-17F73C2FA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6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1FE11-71B5-4734-AB61-673BD2F24A6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15-06-2015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mvm.cl/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parencia.cmpuentealto.cl/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cormudesi.cl/BEP1TRIM2014_GASTOS_EDUCACION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sal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4" name="4 Título"/>
          <p:cNvSpPr txBox="1">
            <a:spLocks/>
          </p:cNvSpPr>
          <p:nvPr/>
        </p:nvSpPr>
        <p:spPr>
          <a:xfrm>
            <a:off x="35496" y="160338"/>
            <a:ext cx="8784976" cy="2048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RESULTADOS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Century Gothic" pitchFamily="34" charset="0"/>
              </a:rPr>
            </a:br>
            <a:r>
              <a:rPr lang="es-ES" sz="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es-ES" sz="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Century Gothic" pitchFamily="34" charset="0"/>
              </a:rPr>
            </a:br>
            <a:r>
              <a:rPr lang="es-CL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3er Proceso Fiscalización Transparencia </a:t>
            </a:r>
            <a:r>
              <a:rPr lang="es-CL" sz="3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Activa</a:t>
            </a:r>
            <a:endParaRPr lang="es-CL" sz="33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 rot="20757417">
            <a:off x="4537434" y="3529036"/>
            <a:ext cx="4247834" cy="2000365"/>
            <a:chOff x="2285450" y="2669296"/>
            <a:chExt cx="7288033" cy="292494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03" b="14286"/>
            <a:stretch/>
          </p:blipFill>
          <p:spPr bwMode="auto">
            <a:xfrm>
              <a:off x="2285450" y="2669296"/>
              <a:ext cx="7288033" cy="2924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543616">
              <a:off x="4248555" y="3067712"/>
              <a:ext cx="991479" cy="12393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9246">
              <a:off x="6954520" y="3318752"/>
              <a:ext cx="1213989" cy="1263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14 Rectángulo"/>
          <p:cNvSpPr/>
          <p:nvPr/>
        </p:nvSpPr>
        <p:spPr>
          <a:xfrm>
            <a:off x="35496" y="2704852"/>
            <a:ext cx="60156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ＭＳ Ｐゴシック"/>
              </a:rPr>
              <a:t>Corporaciones</a:t>
            </a:r>
            <a:r>
              <a:rPr lang="es-CL" sz="4000" b="1" dirty="0" smtClean="0">
                <a:solidFill>
                  <a:prstClr val="black"/>
                </a:solidFill>
              </a:rPr>
              <a:t> </a:t>
            </a:r>
            <a:r>
              <a:rPr lang="es-CL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ＭＳ Ｐゴシック"/>
              </a:rPr>
              <a:t>Municipales</a:t>
            </a:r>
          </a:p>
          <a:p>
            <a:r>
              <a:rPr lang="es-E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ＭＳ Ｐゴシック"/>
              </a:rPr>
              <a:t>Salud y Educación</a:t>
            </a:r>
            <a:endParaRPr lang="es-CL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ＭＳ Ｐゴシック"/>
            </a:endParaRPr>
          </a:p>
          <a:p>
            <a:endParaRPr lang="es-ES" sz="1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ＭＳ Ｐゴシック"/>
            </a:endParaRPr>
          </a:p>
          <a:p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ＭＳ Ｐゴシック"/>
              </a:rPr>
              <a:t>2015</a:t>
            </a:r>
            <a:endParaRPr lang="es-CL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ＭＳ Ｐゴシック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7113" y="6113190"/>
            <a:ext cx="1857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flipV="1">
            <a:off x="179512" y="1772816"/>
            <a:ext cx="829647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A235-74AE-4F2B-A3EB-66B7A2D7383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FISCALIZACION - CPLT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4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662880" y="11663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ES" sz="3200" b="1" kern="0" dirty="0" smtClean="0">
                <a:solidFill>
                  <a:prstClr val="black"/>
                </a:solidFill>
              </a:rPr>
              <a:t>Actos </a:t>
            </a:r>
            <a:r>
              <a:rPr lang="es-ES" sz="3200" b="1" kern="0" dirty="0">
                <a:solidFill>
                  <a:prstClr val="black"/>
                </a:solidFill>
              </a:rPr>
              <a:t>con Efectos Sobre </a:t>
            </a:r>
            <a:r>
              <a:rPr lang="es-ES" sz="3200" b="1" kern="0" dirty="0" smtClean="0">
                <a:solidFill>
                  <a:prstClr val="black"/>
                </a:solidFill>
              </a:rPr>
              <a:t>Terceros</a:t>
            </a:r>
            <a:endParaRPr kumimoji="0" lang="es-CL" sz="3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10</a:t>
            </a:fld>
            <a:endParaRPr lang="es-CL"/>
          </a:p>
        </p:txBody>
      </p:sp>
      <p:sp>
        <p:nvSpPr>
          <p:cNvPr id="20" name="5 Subtítulo"/>
          <p:cNvSpPr txBox="1">
            <a:spLocks/>
          </p:cNvSpPr>
          <p:nvPr/>
        </p:nvSpPr>
        <p:spPr>
          <a:xfrm>
            <a:off x="755576" y="908720"/>
            <a:ext cx="64008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Deben presentar: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Fijación de horarios de Funcionamientos de establecimientos educacionales y de Salud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Concursos públicos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1817868" cy="18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31840" y="2564904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dirty="0" smtClean="0"/>
              <a:t>Información incompleta:</a:t>
            </a:r>
          </a:p>
          <a:p>
            <a:r>
              <a:rPr lang="es-ES" dirty="0"/>
              <a:t> </a:t>
            </a:r>
            <a:r>
              <a:rPr lang="es-ES" dirty="0" smtClean="0"/>
              <a:t>    Publica los Horarios solo establecimientos de salud</a:t>
            </a:r>
          </a:p>
          <a:p>
            <a:pPr marL="285750" indent="-285750">
              <a:buFont typeface="Wingdings" pitchFamily="2" charset="2"/>
              <a:buChar char="§"/>
            </a:pPr>
            <a:endParaRPr lang="es-ES" sz="1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Información </a:t>
            </a:r>
            <a:r>
              <a:rPr lang="es-ES" dirty="0" smtClean="0"/>
              <a:t>desactualizadas:</a:t>
            </a:r>
            <a:endParaRPr lang="es-ES" dirty="0"/>
          </a:p>
          <a:p>
            <a:r>
              <a:rPr lang="es-ES" dirty="0" smtClean="0"/>
              <a:t>     Plantillas desactualizadas (</a:t>
            </a:r>
            <a:r>
              <a:rPr lang="es-ES" sz="1600" i="1" dirty="0" smtClean="0"/>
              <a:t>misma información</a:t>
            </a:r>
            <a:r>
              <a:rPr lang="es-ES" dirty="0" smtClean="0"/>
              <a:t>)</a:t>
            </a:r>
          </a:p>
          <a:p>
            <a:r>
              <a:rPr lang="es-ES" dirty="0"/>
              <a:t> </a:t>
            </a:r>
            <a:r>
              <a:rPr lang="es-ES" dirty="0" smtClean="0"/>
              <a:t>    No publica la información Histórica 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79" y="4221088"/>
            <a:ext cx="4418261" cy="2539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12579" y="6390804"/>
            <a:ext cx="1767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002060"/>
                </a:solidFill>
                <a:hlinkClick r:id="rId5"/>
              </a:rPr>
              <a:t>http://www.cmvm.cl</a:t>
            </a:r>
            <a:r>
              <a:rPr lang="es-CL" sz="1400" dirty="0" smtClean="0">
                <a:solidFill>
                  <a:srgbClr val="002060"/>
                </a:solidFill>
                <a:hlinkClick r:id="rId5"/>
              </a:rPr>
              <a:t>/</a:t>
            </a:r>
            <a:endParaRPr lang="es-C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662880" y="11663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ES" sz="3200" b="1" kern="0" dirty="0" smtClean="0">
                <a:solidFill>
                  <a:prstClr val="black"/>
                </a:solidFill>
              </a:rPr>
              <a:t>Actos </a:t>
            </a:r>
            <a:r>
              <a:rPr lang="es-ES" sz="3200" b="1" kern="0" dirty="0">
                <a:solidFill>
                  <a:prstClr val="black"/>
                </a:solidFill>
              </a:rPr>
              <a:t>con Efectos Sobre </a:t>
            </a:r>
            <a:r>
              <a:rPr lang="es-ES" sz="3200" b="1" kern="0" dirty="0" smtClean="0">
                <a:solidFill>
                  <a:prstClr val="black"/>
                </a:solidFill>
              </a:rPr>
              <a:t>Terceros</a:t>
            </a:r>
            <a:endParaRPr kumimoji="0" lang="es-CL" sz="3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11</a:t>
            </a:fld>
            <a:endParaRPr lang="es-CL" dirty="0"/>
          </a:p>
        </p:txBody>
      </p:sp>
      <p:sp>
        <p:nvSpPr>
          <p:cNvPr id="20" name="5 Subtítulo"/>
          <p:cNvSpPr txBox="1">
            <a:spLocks/>
          </p:cNvSpPr>
          <p:nvPr/>
        </p:nvSpPr>
        <p:spPr>
          <a:xfrm>
            <a:off x="755576" y="1124744"/>
            <a:ext cx="8280920" cy="396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smtClean="0">
                <a:solidFill>
                  <a:srgbClr val="002060"/>
                </a:solidFill>
              </a:rPr>
              <a:t>Respecto a la Baja</a:t>
            </a:r>
          </a:p>
          <a:p>
            <a:pPr marL="0" indent="0" algn="just">
              <a:buNone/>
            </a:pPr>
            <a:endParaRPr lang="es-ES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presenta sección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Link no operativo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corrigen observación IFTA 2014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presentan los actos mínimos (</a:t>
            </a:r>
            <a:r>
              <a:rPr lang="es-E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</a:t>
            </a:r>
            <a:r>
              <a:rPr lang="es-E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E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Nº 2079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457200" lvl="1" indent="0" algn="r">
              <a:buNone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 Solo uno o desactualizado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presenta la información histórica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24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12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486747" cy="4377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2606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Ejemplo</a:t>
            </a:r>
            <a:r>
              <a:rPr lang="es-ES" sz="2400" dirty="0" smtClean="0"/>
              <a:t>:</a:t>
            </a:r>
            <a:endParaRPr lang="es-C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" y="1050995"/>
            <a:ext cx="9003035" cy="1080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1475656" y="3356992"/>
            <a:ext cx="33123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11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13</a:t>
            </a:fld>
            <a:endParaRPr lang="es-CL"/>
          </a:p>
        </p:txBody>
      </p:sp>
      <p:sp>
        <p:nvSpPr>
          <p:cNvPr id="23" name="4 Título"/>
          <p:cNvSpPr txBox="1">
            <a:spLocks noGrp="1"/>
          </p:cNvSpPr>
          <p:nvPr>
            <p:ph type="title"/>
          </p:nvPr>
        </p:nvSpPr>
        <p:spPr>
          <a:xfrm>
            <a:off x="662880" y="26064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ES" sz="3200" b="1" kern="0" dirty="0" smtClean="0">
                <a:solidFill>
                  <a:prstClr val="black"/>
                </a:solidFill>
              </a:rPr>
              <a:t>Presupuestos</a:t>
            </a:r>
            <a:endParaRPr kumimoji="0" lang="es-CL" sz="3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" name="5 Subtítulo"/>
          <p:cNvSpPr txBox="1">
            <a:spLocks/>
          </p:cNvSpPr>
          <p:nvPr/>
        </p:nvSpPr>
        <p:spPr>
          <a:xfrm>
            <a:off x="753621" y="836712"/>
            <a:ext cx="64008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Deben presentar: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Presupuesto Inicial 2015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Ejecución presupuestaria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Modificaciones presupuestarias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Pasivos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396898" y="1268760"/>
            <a:ext cx="2185060" cy="720080"/>
            <a:chOff x="901417" y="980728"/>
            <a:chExt cx="2185060" cy="720080"/>
          </a:xfrm>
        </p:grpSpPr>
        <p:sp>
          <p:nvSpPr>
            <p:cNvPr id="24" name="23 CuadroTexto"/>
            <p:cNvSpPr txBox="1"/>
            <p:nvPr/>
          </p:nvSpPr>
          <p:spPr>
            <a:xfrm>
              <a:off x="901417" y="98072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-24,84%</a:t>
              </a:r>
            </a:p>
          </p:txBody>
        </p:sp>
        <p:sp>
          <p:nvSpPr>
            <p:cNvPr id="25" name="24 Flecha abajo"/>
            <p:cNvSpPr/>
            <p:nvPr/>
          </p:nvSpPr>
          <p:spPr>
            <a:xfrm>
              <a:off x="2798445" y="980728"/>
              <a:ext cx="288032" cy="720080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859573" y="2420888"/>
            <a:ext cx="4104456" cy="3953422"/>
            <a:chOff x="3203848" y="2852936"/>
            <a:chExt cx="4104456" cy="3953422"/>
          </a:xfrm>
        </p:grpSpPr>
        <p:sp>
          <p:nvSpPr>
            <p:cNvPr id="4" name="3 CuadroTexto"/>
            <p:cNvSpPr txBox="1"/>
            <p:nvPr/>
          </p:nvSpPr>
          <p:spPr>
            <a:xfrm>
              <a:off x="3203848" y="2852936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s-ES" dirty="0" smtClean="0"/>
                <a:t>Información desactualizada</a:t>
              </a:r>
              <a:endParaRPr lang="es-CL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284984"/>
              <a:ext cx="2605244" cy="3521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26 CuadroTexto"/>
          <p:cNvSpPr txBox="1"/>
          <p:nvPr/>
        </p:nvSpPr>
        <p:spPr>
          <a:xfrm>
            <a:off x="4788024" y="27089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dirty="0" smtClean="0"/>
              <a:t>Información Completa</a:t>
            </a:r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4342497" y="59492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050" dirty="0">
                <a:solidFill>
                  <a:srgbClr val="7030A0"/>
                </a:solidFill>
                <a:hlinkClick r:id="rId4"/>
              </a:rPr>
              <a:t>http://</a:t>
            </a:r>
            <a:r>
              <a:rPr lang="es-CL" sz="1050" dirty="0" smtClean="0">
                <a:solidFill>
                  <a:srgbClr val="7030A0"/>
                </a:solidFill>
                <a:hlinkClick r:id="rId4"/>
              </a:rPr>
              <a:t>www.cormudesi.cl/BEP1TRIM2014_GASTOS_EDUCACION.pdf</a:t>
            </a:r>
            <a:r>
              <a:rPr lang="es-CL" sz="1050" dirty="0" smtClean="0">
                <a:solidFill>
                  <a:srgbClr val="7030A0"/>
                </a:solidFill>
              </a:rPr>
              <a:t> </a:t>
            </a:r>
            <a:endParaRPr lang="es-CL" sz="1050" dirty="0">
              <a:solidFill>
                <a:srgbClr val="7030A0"/>
              </a:solidFill>
            </a:endParaRPr>
          </a:p>
        </p:txBody>
      </p:sp>
      <p:pic>
        <p:nvPicPr>
          <p:cNvPr id="4101" name="Picture 5" descr="http://transparencia.cmpuentealto.cl/vistas/plantillas_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1030"/>
            <a:ext cx="1476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189865" y="5179063"/>
            <a:ext cx="2276585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050" dirty="0">
                <a:solidFill>
                  <a:srgbClr val="7030A0"/>
                </a:solidFill>
                <a:hlinkClick r:id="rId6"/>
              </a:rPr>
              <a:t>http://transparencia.cmpuentealto.cl</a:t>
            </a:r>
            <a:r>
              <a:rPr lang="es-CL" sz="1050" dirty="0" smtClean="0">
                <a:solidFill>
                  <a:srgbClr val="7030A0"/>
                </a:solidFill>
                <a:hlinkClick r:id="rId6"/>
              </a:rPr>
              <a:t>/</a:t>
            </a:r>
            <a:r>
              <a:rPr lang="es-CL" sz="1050" dirty="0" smtClean="0">
                <a:solidFill>
                  <a:srgbClr val="7030A0"/>
                </a:solidFill>
              </a:rPr>
              <a:t> </a:t>
            </a:r>
            <a:endParaRPr lang="es-CL" sz="1050" dirty="0">
              <a:solidFill>
                <a:srgbClr val="7030A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0691" y="6457344"/>
            <a:ext cx="2895600" cy="365125"/>
          </a:xfrm>
        </p:spPr>
        <p:txBody>
          <a:bodyPr/>
          <a:lstStyle/>
          <a:p>
            <a:r>
              <a:rPr lang="es-CL" dirty="0" smtClean="0"/>
              <a:t>DIRECCIÓN DE FISCALIZACION - CPLT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12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27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082447" y="12482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FF0000"/>
                </a:solidFill>
              </a:rPr>
              <a:t>-9,03%</a:t>
            </a:r>
            <a:endParaRPr lang="es-CL" sz="3600" b="1" dirty="0">
              <a:solidFill>
                <a:srgbClr val="FF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23" y="1196752"/>
            <a:ext cx="347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44319" y="6467188"/>
            <a:ext cx="2133600" cy="365125"/>
          </a:xfrm>
        </p:spPr>
        <p:txBody>
          <a:bodyPr/>
          <a:lstStyle/>
          <a:p>
            <a:fld id="{5E526718-DA5E-48B5-B4F0-17F73C2FA3FB}" type="slidenum">
              <a:rPr lang="es-CL" smtClean="0"/>
              <a:t>14</a:t>
            </a:fld>
            <a:endParaRPr lang="es-CL"/>
          </a:p>
        </p:txBody>
      </p:sp>
      <p:sp>
        <p:nvSpPr>
          <p:cNvPr id="19" name="4 Título"/>
          <p:cNvSpPr txBox="1">
            <a:spLocks/>
          </p:cNvSpPr>
          <p:nvPr/>
        </p:nvSpPr>
        <p:spPr>
          <a:xfrm>
            <a:off x="647881" y="116631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3200" b="1" kern="0" dirty="0" smtClean="0">
                <a:solidFill>
                  <a:prstClr val="black"/>
                </a:solidFill>
              </a:rPr>
              <a:t>Personal</a:t>
            </a:r>
            <a:endParaRPr lang="es-CL" sz="3200" b="1" i="1" kern="0" dirty="0">
              <a:solidFill>
                <a:srgbClr val="0070C0"/>
              </a:solidFill>
            </a:endParaRPr>
          </a:p>
        </p:txBody>
      </p:sp>
      <p:sp>
        <p:nvSpPr>
          <p:cNvPr id="20" name="5 Subtítulo"/>
          <p:cNvSpPr txBox="1">
            <a:spLocks/>
          </p:cNvSpPr>
          <p:nvPr/>
        </p:nvSpPr>
        <p:spPr>
          <a:xfrm>
            <a:off x="766486" y="836712"/>
            <a:ext cx="6429212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Deben presentar: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Planta del personal y personal a contrata (dotación docente y de salud comunal)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 que preste servicios en virtud de un contrato no regido por las normas citadas anteriormente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Todas las demás personas naturales que presten servicios para la Corporación</a:t>
            </a:r>
          </a:p>
          <a:p>
            <a:pPr marL="0" indent="0" algn="just">
              <a:buNone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80388" y="2924944"/>
            <a:ext cx="4339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>
                <a:solidFill>
                  <a:srgbClr val="002060"/>
                </a:solidFill>
              </a:rPr>
              <a:t>Incumplimientos</a:t>
            </a:r>
            <a:r>
              <a:rPr lang="es-CL" sz="2600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Información desactualizada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Plantillas sin información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Links no operativos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No presenta plantillas independientes</a:t>
            </a:r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>
          <a:xfrm>
            <a:off x="5745731" y="2492896"/>
            <a:ext cx="2899934" cy="4226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1" r="3650" b="48576"/>
          <a:stretch/>
        </p:blipFill>
        <p:spPr>
          <a:xfrm>
            <a:off x="766486" y="4993188"/>
            <a:ext cx="4830136" cy="17259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09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7"/>
          <a:stretch/>
        </p:blipFill>
        <p:spPr>
          <a:xfrm>
            <a:off x="5420557" y="2989894"/>
            <a:ext cx="3521154" cy="3779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27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60232" y="10364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FF0000"/>
                </a:solidFill>
              </a:rPr>
              <a:t>-8,54%</a:t>
            </a:r>
            <a:endParaRPr lang="es-CL" sz="3600" b="1" dirty="0">
              <a:solidFill>
                <a:srgbClr val="FF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052736"/>
            <a:ext cx="347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0680" y="6372206"/>
            <a:ext cx="2133600" cy="365125"/>
          </a:xfrm>
        </p:spPr>
        <p:txBody>
          <a:bodyPr/>
          <a:lstStyle/>
          <a:p>
            <a:fld id="{5E526718-DA5E-48B5-B4F0-17F73C2FA3FB}" type="slidenum">
              <a:rPr lang="es-CL" smtClean="0"/>
              <a:t>15</a:t>
            </a:fld>
            <a:endParaRPr lang="es-CL" dirty="0"/>
          </a:p>
        </p:txBody>
      </p:sp>
      <p:sp>
        <p:nvSpPr>
          <p:cNvPr id="19" name="4 Título"/>
          <p:cNvSpPr txBox="1">
            <a:spLocks/>
          </p:cNvSpPr>
          <p:nvPr/>
        </p:nvSpPr>
        <p:spPr>
          <a:xfrm>
            <a:off x="682625" y="-13936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L"/>
            </a:defPPr>
            <a:lvl1pPr>
              <a:spcBef>
                <a:spcPts val="0"/>
              </a:spcBef>
              <a:buNone/>
              <a:defRPr sz="3200" b="1" kern="0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Compras</a:t>
            </a:r>
            <a:endParaRPr lang="es-CL" dirty="0"/>
          </a:p>
        </p:txBody>
      </p:sp>
      <p:sp>
        <p:nvSpPr>
          <p:cNvPr id="14" name="5 Subtítulo"/>
          <p:cNvSpPr txBox="1">
            <a:spLocks/>
          </p:cNvSpPr>
          <p:nvPr/>
        </p:nvSpPr>
        <p:spPr>
          <a:xfrm>
            <a:off x="732452" y="684608"/>
            <a:ext cx="5906611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Deben presentar: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Plantilla que contienen la siguiente información: 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Individualización del contratista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Individualización de socios o accionistas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Objeto de la contratación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Monto o precio total contenido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Duración del contrato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Link al texto íntegro del contrato y modificaciones si las hubiere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88040" y="2844848"/>
            <a:ext cx="433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>
                <a:solidFill>
                  <a:srgbClr val="002060"/>
                </a:solidFill>
              </a:rPr>
              <a:t>Incumplimientos</a:t>
            </a:r>
            <a:r>
              <a:rPr lang="es-CL" sz="2600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Información desactualizada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No publica link a contratos relativos a bienes inmuebles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r="6244" b="30699"/>
          <a:stretch/>
        </p:blipFill>
        <p:spPr>
          <a:xfrm>
            <a:off x="760609" y="4394424"/>
            <a:ext cx="4560126" cy="2375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1" y="71037"/>
            <a:ext cx="5694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128316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Ítem 1.8 Trámites y Requisitos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300192" y="12831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48,84%   Incumplimiento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7582" y="2636912"/>
            <a:ext cx="271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14 Corporaciones Municipales </a:t>
            </a:r>
            <a:r>
              <a:rPr lang="es-CL" b="1" dirty="0" smtClean="0"/>
              <a:t>No presentan información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057138" y="3560242"/>
            <a:ext cx="4666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u="sng" dirty="0" smtClean="0"/>
              <a:t>1.607.787 </a:t>
            </a:r>
            <a:r>
              <a:rPr lang="es-CL" dirty="0" smtClean="0"/>
              <a:t>ciudadanos</a:t>
            </a:r>
            <a:r>
              <a:rPr lang="es-CL" b="1" dirty="0" smtClean="0">
                <a:solidFill>
                  <a:srgbClr val="FF0000"/>
                </a:solidFill>
              </a:rPr>
              <a:t>*</a:t>
            </a:r>
            <a:r>
              <a:rPr lang="es-CL" dirty="0" smtClean="0"/>
              <a:t> </a:t>
            </a:r>
          </a:p>
          <a:p>
            <a:r>
              <a:rPr lang="es-CL" b="1" dirty="0" smtClean="0"/>
              <a:t>No pueden acceder a la información, acerca de: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489122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 smtClean="0"/>
              <a:t>Inscripción en Consultorios o CESFAM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Acceso a Entrega de Leche o retiro de medicamentos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Inscripción a Salas Cunas 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Inscripción Escuelas y Liceos</a:t>
            </a:r>
            <a:endParaRPr lang="es-CL" dirty="0"/>
          </a:p>
        </p:txBody>
      </p:sp>
      <p:cxnSp>
        <p:nvCxnSpPr>
          <p:cNvPr id="10" name="9 Conector recto de flecha"/>
          <p:cNvCxnSpPr>
            <a:stCxn id="4" idx="3"/>
          </p:cNvCxnSpPr>
          <p:nvPr/>
        </p:nvCxnSpPr>
        <p:spPr>
          <a:xfrm flipV="1">
            <a:off x="3635896" y="1606326"/>
            <a:ext cx="259228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4" y="2071518"/>
            <a:ext cx="2943877" cy="1316360"/>
          </a:xfrm>
          <a:prstGeom prst="rect">
            <a:avLst/>
          </a:prstGeom>
        </p:spPr>
      </p:pic>
      <p:sp>
        <p:nvSpPr>
          <p:cNvPr id="12" name="11 Flecha abajo"/>
          <p:cNvSpPr/>
          <p:nvPr/>
        </p:nvSpPr>
        <p:spPr>
          <a:xfrm>
            <a:off x="2976194" y="4298906"/>
            <a:ext cx="360040" cy="515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abajo"/>
          <p:cNvSpPr/>
          <p:nvPr/>
        </p:nvSpPr>
        <p:spPr>
          <a:xfrm>
            <a:off x="7236296" y="2060848"/>
            <a:ext cx="39604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curvada hacia la izquierda"/>
          <p:cNvSpPr/>
          <p:nvPr/>
        </p:nvSpPr>
        <p:spPr>
          <a:xfrm rot="2304169">
            <a:off x="5940152" y="3636824"/>
            <a:ext cx="720080" cy="17926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66674"/>
            <a:ext cx="1207360" cy="74133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81" y="5010132"/>
            <a:ext cx="1304547" cy="1331979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1043608" y="609155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Fuente: SINIM, Subsecretaría de Desarrollo Regional y Administrativo </a:t>
            </a:r>
            <a:endParaRPr lang="es-C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914925"/>
            <a:ext cx="28803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Ítem 1.7 Actos con Efectos Sobre Terceros </a:t>
            </a:r>
          </a:p>
          <a:p>
            <a:endParaRPr lang="es-ES" sz="1100" dirty="0"/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Acto de fijación de horario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Concursos Públicos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24128" y="914925"/>
            <a:ext cx="26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0 % de Cumplimiento en las 53 Corporaciones Fiscalizadas.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100119" y="314096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 términos de población eso significa que potencialmente  </a:t>
            </a:r>
            <a:r>
              <a:rPr lang="es-CL" sz="2000" b="1" u="sng" dirty="0" smtClean="0"/>
              <a:t>6.908.892</a:t>
            </a:r>
            <a:r>
              <a:rPr lang="es-CL" dirty="0" smtClean="0"/>
              <a:t> de habitantes</a:t>
            </a:r>
            <a:r>
              <a:rPr lang="es-CL" b="1" dirty="0" smtClean="0">
                <a:solidFill>
                  <a:srgbClr val="FF0000"/>
                </a:solidFill>
              </a:rPr>
              <a:t>*</a:t>
            </a:r>
            <a:endParaRPr lang="es-CL" dirty="0"/>
          </a:p>
          <a:p>
            <a:r>
              <a:rPr lang="es-CL" b="1" i="1" dirty="0" smtClean="0"/>
              <a:t>No pueden acceder a la información, acerca de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344543" y="4752728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 smtClean="0"/>
              <a:t>Horarios de Atención de Centros de Salud Comunal.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Horarios de Funcionamiento de Establecimientos Educacionales.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Concursos de Personal de las Corporaciones Municipales.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339597" y="1254429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5" y="4724496"/>
            <a:ext cx="777865" cy="86409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78" y="4253606"/>
            <a:ext cx="864096" cy="81909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39" y="1670487"/>
            <a:ext cx="2269181" cy="1369120"/>
          </a:xfrm>
          <a:prstGeom prst="rect">
            <a:avLst/>
          </a:prstGeom>
        </p:spPr>
      </p:pic>
      <p:pic>
        <p:nvPicPr>
          <p:cNvPr id="19" name="Picture 2" descr="C:\Documents and Settings\shormazabal\Escritorio\Material para Infografías\Actos Ad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980" y="2356290"/>
            <a:ext cx="928695" cy="928694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lecha abajo"/>
          <p:cNvSpPr/>
          <p:nvPr/>
        </p:nvSpPr>
        <p:spPr>
          <a:xfrm>
            <a:off x="4351145" y="4095075"/>
            <a:ext cx="240669" cy="568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830830" y="164629"/>
            <a:ext cx="55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Impacto en los Ciudadanos</a:t>
            </a:r>
            <a:endParaRPr lang="es-CL" sz="3200" dirty="0"/>
          </a:p>
        </p:txBody>
      </p:sp>
      <p:sp>
        <p:nvSpPr>
          <p:cNvPr id="23" name="22 Flecha curvada hacia la izquierda"/>
          <p:cNvSpPr/>
          <p:nvPr/>
        </p:nvSpPr>
        <p:spPr>
          <a:xfrm>
            <a:off x="6790078" y="1983284"/>
            <a:ext cx="913332" cy="17960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24" name="23 CuadroTexto"/>
          <p:cNvSpPr txBox="1"/>
          <p:nvPr/>
        </p:nvSpPr>
        <p:spPr>
          <a:xfrm>
            <a:off x="1043608" y="609155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Fuente: SINIM, Subsecretaría de Desarrollo Regional y Administrativo </a:t>
            </a:r>
            <a:endParaRPr lang="es-C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6285383" cy="1143000"/>
          </a:xfrm>
        </p:spPr>
        <p:txBody>
          <a:bodyPr>
            <a:normAutofit/>
          </a:bodyPr>
          <a:lstStyle/>
          <a:p>
            <a:pPr algn="l"/>
            <a:r>
              <a:rPr lang="es-CL" sz="3200" b="1" kern="0" dirty="0">
                <a:solidFill>
                  <a:prstClr val="black"/>
                </a:solidFill>
              </a:rPr>
              <a:t>Puntajes </a:t>
            </a:r>
            <a:r>
              <a:rPr lang="es-CL" sz="3200" b="1" kern="0" dirty="0" smtClean="0">
                <a:solidFill>
                  <a:prstClr val="black"/>
                </a:solidFill>
              </a:rPr>
              <a:t>Máximos</a:t>
            </a:r>
            <a:endParaRPr lang="es-CL" sz="3200" b="1" kern="0" dirty="0">
              <a:solidFill>
                <a:prstClr val="black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85179"/>
              </p:ext>
            </p:extLst>
          </p:nvPr>
        </p:nvGraphicFramePr>
        <p:xfrm>
          <a:off x="827583" y="980727"/>
          <a:ext cx="7560840" cy="4187501"/>
        </p:xfrm>
        <a:graphic>
          <a:graphicData uri="http://schemas.openxmlformats.org/drawingml/2006/table">
            <a:tbl>
              <a:tblPr/>
              <a:tblGrid>
                <a:gridCol w="3541416"/>
                <a:gridCol w="950172"/>
                <a:gridCol w="973178"/>
                <a:gridCol w="898318"/>
                <a:gridCol w="1197756"/>
              </a:tblGrid>
              <a:tr h="9123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VARIACION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</a:t>
                      </a:r>
                      <a:r>
                        <a:rPr lang="es-CL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PUERTO </a:t>
                      </a:r>
                      <a:r>
                        <a:rPr lang="es-CL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NATALES</a:t>
                      </a:r>
                      <a:r>
                        <a:rPr lang="es-C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s-CL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87,87</a:t>
                      </a:r>
                      <a:r>
                        <a:rPr lang="es-C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</a:t>
                      </a:r>
                      <a:r>
                        <a:rPr lang="es-C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PROVIDENCIA</a:t>
                      </a:r>
                      <a:r>
                        <a:rPr lang="es-C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s-CL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80,41</a:t>
                      </a:r>
                      <a:r>
                        <a:rPr lang="es-C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CHONCHI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-15,24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PEÑALOLEN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PUENTE 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-13,55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JOAQUIN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76,84%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-19,95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RENCA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LAS CONDES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PUNTA ARENAS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COLINA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18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971600" y="5168225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* Corp. M con instrucción de Sumario</a:t>
            </a:r>
            <a:endParaRPr lang="es-CL" sz="1200" dirty="0">
              <a:solidFill>
                <a:srgbClr val="FF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02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6285383" cy="1143000"/>
          </a:xfrm>
        </p:spPr>
        <p:txBody>
          <a:bodyPr>
            <a:normAutofit/>
          </a:bodyPr>
          <a:lstStyle/>
          <a:p>
            <a:pPr algn="l"/>
            <a:r>
              <a:rPr lang="es-CL" sz="3200" b="1" kern="0" dirty="0">
                <a:solidFill>
                  <a:prstClr val="black"/>
                </a:solidFill>
              </a:rPr>
              <a:t>Puntajes </a:t>
            </a:r>
            <a:r>
              <a:rPr lang="es-CL" sz="3200" b="1" kern="0" dirty="0" smtClean="0">
                <a:solidFill>
                  <a:prstClr val="black"/>
                </a:solidFill>
              </a:rPr>
              <a:t>Mínimos</a:t>
            </a:r>
            <a:endParaRPr lang="es-CL" sz="3200" b="1" kern="0" dirty="0">
              <a:solidFill>
                <a:prstClr val="black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94183"/>
              </p:ext>
            </p:extLst>
          </p:nvPr>
        </p:nvGraphicFramePr>
        <p:xfrm>
          <a:off x="827583" y="980727"/>
          <a:ext cx="7591109" cy="4187501"/>
        </p:xfrm>
        <a:graphic>
          <a:graphicData uri="http://schemas.openxmlformats.org/drawingml/2006/table">
            <a:tbl>
              <a:tblPr/>
              <a:tblGrid>
                <a:gridCol w="3571685"/>
                <a:gridCol w="950172"/>
                <a:gridCol w="973178"/>
                <a:gridCol w="898318"/>
                <a:gridCol w="1197756"/>
              </a:tblGrid>
              <a:tr h="9123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VARIACION</a:t>
                      </a:r>
                      <a:endParaRPr lang="es-CL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 dirty="0">
                          <a:effectLst/>
                        </a:rPr>
                        <a:t>CORPORACION MUNICIPAL DE TILTIL</a:t>
                      </a:r>
                      <a:r>
                        <a:rPr lang="es-CL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s-CL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RM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0,00%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0,00%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0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 dirty="0">
                          <a:effectLst/>
                        </a:rPr>
                        <a:t>CORPORACION MUNICIPAL DE SAN JOSE DE MAIPO</a:t>
                      </a:r>
                      <a:r>
                        <a:rPr lang="es-CL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s-CL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RM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0,00%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2,50%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2,5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 dirty="0">
                          <a:effectLst/>
                        </a:rPr>
                        <a:t>CORPORACION MUNICIPAL DE IQUIQUE</a:t>
                      </a:r>
                      <a:r>
                        <a:rPr lang="es-CL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s-CL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I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3,04%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2,68%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-0,36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 dirty="0">
                          <a:effectLst/>
                        </a:rPr>
                        <a:t>CORPORACIÓN MUNICIPAL DE QUELLÓN</a:t>
                      </a:r>
                      <a:r>
                        <a:rPr lang="es-CL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s-CL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X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9,17%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2,68%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-6,49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 dirty="0">
                          <a:effectLst/>
                        </a:rPr>
                        <a:t>CORPORACION MUNICIPAL DE SAN FERNANDO</a:t>
                      </a:r>
                      <a:r>
                        <a:rPr lang="es-CL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s-CL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VI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0,00%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7,15%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7,15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 dirty="0">
                          <a:effectLst/>
                        </a:rPr>
                        <a:t>CORPORACION MUNICIPAL DE LAMPA</a:t>
                      </a:r>
                      <a:r>
                        <a:rPr lang="es-CL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s-CL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RM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13,70%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16,25%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2,55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effectLst/>
                        </a:rPr>
                        <a:t>CORPORACION MUNICIPAL DE MARIA PINTO</a:t>
                      </a:r>
                      <a:r>
                        <a:rPr lang="pt-BR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pt-BR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RM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0,00%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16,97%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16,97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 dirty="0">
                          <a:effectLst/>
                        </a:rPr>
                        <a:t>CORPORACION MUNICIPAL DE DALCAHUE</a:t>
                      </a:r>
                      <a:r>
                        <a:rPr lang="es-CL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s-CL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X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4,97%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17,82%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12,85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>
                          <a:effectLst/>
                        </a:rPr>
                        <a:t>CORPORACION MUNICIPAL DE QUINTA NORMAL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RM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46,99%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18,77%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-28,22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kern="1200">
                          <a:effectLst/>
                        </a:rPr>
                        <a:t>CORPORACION MUNICIPAL DE LO PRADO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RM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46,16%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>
                          <a:effectLst/>
                        </a:rPr>
                        <a:t>25,60%</a:t>
                      </a:r>
                      <a:endParaRPr lang="es-CL" sz="13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kern="1200" dirty="0">
                          <a:effectLst/>
                        </a:rPr>
                        <a:t>-20,56</a:t>
                      </a:r>
                      <a:endParaRPr lang="es-CL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174" marR="5174" marT="5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19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755576" y="522920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* Corp. M con instrucción de Sumario</a:t>
            </a:r>
            <a:endParaRPr lang="es-CL" sz="1200" dirty="0">
              <a:solidFill>
                <a:srgbClr val="FF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92400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400" b="1" i="1">
                <a:solidFill>
                  <a:srgbClr val="0070C0"/>
                </a:solidFill>
              </a:defRPr>
            </a:lvl1pPr>
          </a:lstStyle>
          <a:p>
            <a:r>
              <a:rPr lang="es-CL" sz="3200" kern="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Antecedentes</a:t>
            </a:r>
            <a:endParaRPr lang="es-PE" sz="3200" kern="0" dirty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740473" y="1340768"/>
            <a:ext cx="5855863" cy="468052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Plantillas</a:t>
            </a: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Herramienta de Autoevaluación</a:t>
            </a: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Requerimiento N° 2079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Capacitaciones</a:t>
            </a: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Fiscalización 2013</a:t>
            </a: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anuncia fiscalización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 Sumarios año 2014</a:t>
            </a: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ü"/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</a:t>
            </a:fld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4505218" y="4681515"/>
            <a:ext cx="2409350" cy="3158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2 Flecha arriba"/>
          <p:cNvSpPr/>
          <p:nvPr/>
        </p:nvSpPr>
        <p:spPr>
          <a:xfrm rot="10800000">
            <a:off x="1043607" y="1556792"/>
            <a:ext cx="504055" cy="38164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8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2126" r="23776" b="4101"/>
          <a:stretch/>
        </p:blipFill>
        <p:spPr>
          <a:xfrm>
            <a:off x="1383768" y="386781"/>
            <a:ext cx="6932648" cy="626752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1107" y="-99392"/>
            <a:ext cx="5493296" cy="620688"/>
          </a:xfrm>
        </p:spPr>
        <p:txBody>
          <a:bodyPr>
            <a:normAutofit/>
          </a:bodyPr>
          <a:lstStyle/>
          <a:p>
            <a:pPr algn="l"/>
            <a:r>
              <a:rPr lang="es-CL" sz="3200" b="1" dirty="0" smtClean="0"/>
              <a:t>Mayores incrementos</a:t>
            </a:r>
            <a:endParaRPr lang="es-CL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1312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99224" y="6573366"/>
            <a:ext cx="2895600" cy="365125"/>
          </a:xfrm>
        </p:spPr>
        <p:txBody>
          <a:bodyPr/>
          <a:lstStyle/>
          <a:p>
            <a:r>
              <a:rPr lang="es-CL" dirty="0" smtClean="0"/>
              <a:t>DIRECCIÓN DE FISCALIZACION - CPLT</a:t>
            </a:r>
            <a:endParaRPr lang="es-CL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02402"/>
              </p:ext>
            </p:extLst>
          </p:nvPr>
        </p:nvGraphicFramePr>
        <p:xfrm>
          <a:off x="341313" y="2905464"/>
          <a:ext cx="3510608" cy="187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842"/>
                <a:gridCol w="589383"/>
                <a:gridCol w="589383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INSTITUCION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 smtClean="0">
                          <a:effectLst/>
                        </a:rPr>
                        <a:t>CORP.</a:t>
                      </a:r>
                      <a:r>
                        <a:rPr lang="es-C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000" u="none" strike="noStrike" dirty="0" smtClean="0">
                          <a:effectLst/>
                        </a:rPr>
                        <a:t>MUNICIPAL </a:t>
                      </a:r>
                      <a:r>
                        <a:rPr lang="es-CL" sz="1000" u="none" strike="noStrike" dirty="0">
                          <a:effectLst/>
                        </a:rPr>
                        <a:t>DE PUERTO NATALES*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7,36%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87,87%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 smtClean="0">
                          <a:effectLst/>
                        </a:rPr>
                        <a:t>CORP.</a:t>
                      </a:r>
                      <a:r>
                        <a:rPr lang="es-C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000" u="none" strike="noStrike" dirty="0" smtClean="0">
                          <a:effectLst/>
                        </a:rPr>
                        <a:t> </a:t>
                      </a:r>
                      <a:r>
                        <a:rPr lang="es-CL" sz="1000" u="none" strike="noStrike" dirty="0">
                          <a:effectLst/>
                        </a:rPr>
                        <a:t>MUNICIPAL DE PROVIDENCIA*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12,68%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80,41%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CORPORACION MUNICIPAL DE LA SERENA*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3,93%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65,48%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CORPORACION MUNICIPAL DE QUINCHAO*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0,00%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45,60%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CORPORACION MUNICIPAL DE QUEILEN*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4,90%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39,79%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3016867" y="2916316"/>
            <a:ext cx="6274125" cy="3737993"/>
            <a:chOff x="2915816" y="2852712"/>
            <a:chExt cx="6274125" cy="3737993"/>
          </a:xfrm>
        </p:grpSpPr>
        <p:sp>
          <p:nvSpPr>
            <p:cNvPr id="6" name="5 CuadroTexto"/>
            <p:cNvSpPr txBox="1"/>
            <p:nvPr/>
          </p:nvSpPr>
          <p:spPr>
            <a:xfrm>
              <a:off x="6084168" y="6144091"/>
              <a:ext cx="2808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 smtClean="0">
                  <a:solidFill>
                    <a:srgbClr val="FF0000"/>
                  </a:solidFill>
                </a:rPr>
                <a:t>* Corp. M con instrucción de Sumario</a:t>
              </a:r>
              <a:endParaRPr lang="es-CL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918725" y="2852712"/>
              <a:ext cx="20162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200" b="1" dirty="0">
                  <a:solidFill>
                    <a:schemeClr val="tx2"/>
                  </a:solidFill>
                </a:rPr>
                <a:t>CORPORACION MUNICIPAL DE PUERTO </a:t>
              </a:r>
              <a:r>
                <a:rPr lang="es-CL" sz="1200" b="1" dirty="0" smtClean="0">
                  <a:solidFill>
                    <a:schemeClr val="tx2"/>
                  </a:solidFill>
                </a:rPr>
                <a:t>NATALES</a:t>
              </a:r>
              <a:r>
                <a:rPr lang="es-CL" sz="1200" b="1" dirty="0" smtClean="0">
                  <a:solidFill>
                    <a:srgbClr val="FF0000"/>
                  </a:solidFill>
                </a:rPr>
                <a:t>*</a:t>
              </a:r>
              <a:endParaRPr lang="es-C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915816" y="5838069"/>
              <a:ext cx="20162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200" b="1" dirty="0">
                  <a:solidFill>
                    <a:schemeClr val="tx2"/>
                  </a:solidFill>
                </a:rPr>
                <a:t>CORPORACION MUNICIPAL DE </a:t>
              </a:r>
              <a:r>
                <a:rPr lang="es-CL" sz="1200" b="1" dirty="0" smtClean="0">
                  <a:solidFill>
                    <a:schemeClr val="tx2"/>
                  </a:solidFill>
                </a:rPr>
                <a:t>QUEILEN</a:t>
              </a:r>
              <a:r>
                <a:rPr lang="es-CL" sz="1200" b="1" dirty="0" smtClean="0">
                  <a:solidFill>
                    <a:srgbClr val="FF0000"/>
                  </a:solidFill>
                </a:rPr>
                <a:t>*</a:t>
              </a:r>
              <a:endParaRPr lang="es-C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024385" y="5085183"/>
              <a:ext cx="19717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200" b="1" dirty="0">
                  <a:solidFill>
                    <a:schemeClr val="tx2"/>
                  </a:solidFill>
                </a:rPr>
                <a:t>CORPORACION MUNICIPAL DE </a:t>
              </a:r>
              <a:r>
                <a:rPr lang="es-CL" sz="1200" b="1" dirty="0" smtClean="0">
                  <a:solidFill>
                    <a:schemeClr val="tx2"/>
                  </a:solidFill>
                </a:rPr>
                <a:t>QUINCHAO</a:t>
              </a:r>
              <a:r>
                <a:rPr lang="es-CL" sz="1200" b="1" dirty="0" smtClean="0">
                  <a:solidFill>
                    <a:srgbClr val="FF0000"/>
                  </a:solidFill>
                </a:rPr>
                <a:t>*</a:t>
              </a:r>
              <a:endParaRPr lang="es-C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31485" y="4293096"/>
              <a:ext cx="20882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200" b="1" dirty="0">
                  <a:solidFill>
                    <a:schemeClr val="tx2"/>
                  </a:solidFill>
                </a:rPr>
                <a:t>CORPORACION MUNICIPAL DE LA </a:t>
              </a:r>
              <a:r>
                <a:rPr lang="es-CL" sz="1200" b="1" dirty="0" smtClean="0">
                  <a:solidFill>
                    <a:schemeClr val="tx2"/>
                  </a:solidFill>
                </a:rPr>
                <a:t>SERENA</a:t>
              </a:r>
              <a:r>
                <a:rPr lang="es-CL" sz="1200" b="1" dirty="0" smtClean="0">
                  <a:solidFill>
                    <a:srgbClr val="FF0000"/>
                  </a:solidFill>
                </a:rPr>
                <a:t>*</a:t>
              </a:r>
              <a:endParaRPr lang="es-C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996174" y="3538856"/>
              <a:ext cx="18988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200" b="1" dirty="0">
                  <a:solidFill>
                    <a:schemeClr val="tx2"/>
                  </a:solidFill>
                </a:rPr>
                <a:t>CORPORACION MUNICIPAL DE </a:t>
              </a:r>
              <a:r>
                <a:rPr lang="es-CL" sz="1200" b="1" dirty="0" smtClean="0">
                  <a:solidFill>
                    <a:schemeClr val="tx2"/>
                  </a:solidFill>
                </a:rPr>
                <a:t>PROVIDENCIA</a:t>
              </a:r>
              <a:r>
                <a:rPr lang="es-CL" sz="1200" b="1" dirty="0" smtClean="0">
                  <a:solidFill>
                    <a:srgbClr val="FF0000"/>
                  </a:solidFill>
                </a:rPr>
                <a:t>*</a:t>
              </a:r>
              <a:endParaRPr lang="es-C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13 Flecha arriba"/>
            <p:cNvSpPr/>
            <p:nvPr/>
          </p:nvSpPr>
          <p:spPr>
            <a:xfrm rot="2058517">
              <a:off x="8612762" y="2971988"/>
              <a:ext cx="412288" cy="5493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15 Flecha arriba"/>
            <p:cNvSpPr/>
            <p:nvPr/>
          </p:nvSpPr>
          <p:spPr>
            <a:xfrm rot="2058517">
              <a:off x="4804134" y="5869424"/>
              <a:ext cx="412288" cy="5493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16 Flecha arriba"/>
            <p:cNvSpPr/>
            <p:nvPr/>
          </p:nvSpPr>
          <p:spPr>
            <a:xfrm rot="2058517">
              <a:off x="5869457" y="5107068"/>
              <a:ext cx="412288" cy="5493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17 Flecha arriba"/>
            <p:cNvSpPr/>
            <p:nvPr/>
          </p:nvSpPr>
          <p:spPr>
            <a:xfrm rot="2058517">
              <a:off x="6739446" y="4480095"/>
              <a:ext cx="412288" cy="5493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20 Flecha arriba"/>
            <p:cNvSpPr/>
            <p:nvPr/>
          </p:nvSpPr>
          <p:spPr>
            <a:xfrm rot="2058517">
              <a:off x="7720693" y="3675358"/>
              <a:ext cx="412288" cy="5493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8521168" y="3390803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s-CL" sz="1200" b="1" dirty="0" smtClean="0">
                  <a:solidFill>
                    <a:schemeClr val="tx2"/>
                  </a:solidFill>
                </a:rPr>
                <a:t>+80,51</a:t>
              </a:r>
              <a:r>
                <a:rPr lang="es-CL" dirty="0" smtClean="0">
                  <a:solidFill>
                    <a:srgbClr val="000000"/>
                  </a:solidFill>
                </a:rPr>
                <a:t> </a:t>
              </a:r>
              <a:endParaRPr lang="es-CL" dirty="0">
                <a:solidFill>
                  <a:srgbClr val="000000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785328" y="4853997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s-CL" sz="1200" b="1" dirty="0" smtClean="0">
                  <a:solidFill>
                    <a:schemeClr val="tx2"/>
                  </a:solidFill>
                </a:rPr>
                <a:t>+61,55</a:t>
              </a:r>
              <a:r>
                <a:rPr lang="es-CL" dirty="0" smtClean="0">
                  <a:solidFill>
                    <a:srgbClr val="000000"/>
                  </a:solidFill>
                </a:rPr>
                <a:t> </a:t>
              </a:r>
              <a:endParaRPr lang="es-CL" dirty="0">
                <a:solidFill>
                  <a:srgbClr val="000000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5893105" y="5491079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s-CL" sz="1200" b="1" dirty="0" smtClean="0">
                  <a:solidFill>
                    <a:schemeClr val="tx2"/>
                  </a:solidFill>
                </a:rPr>
                <a:t>+45,60</a:t>
              </a:r>
              <a:r>
                <a:rPr lang="es-CL" dirty="0" smtClean="0">
                  <a:solidFill>
                    <a:srgbClr val="000000"/>
                  </a:solidFill>
                </a:rPr>
                <a:t> </a:t>
              </a:r>
              <a:endParaRPr lang="es-CL" dirty="0">
                <a:solidFill>
                  <a:srgbClr val="000000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7726873" y="4108430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s-CL" sz="1200" b="1" dirty="0" smtClean="0">
                  <a:solidFill>
                    <a:schemeClr val="tx2"/>
                  </a:solidFill>
                </a:rPr>
                <a:t>+67,73</a:t>
              </a:r>
              <a:r>
                <a:rPr lang="es-CL" dirty="0" smtClean="0">
                  <a:solidFill>
                    <a:srgbClr val="000000"/>
                  </a:solidFill>
                </a:rPr>
                <a:t> </a:t>
              </a:r>
              <a:endParaRPr lang="es-CL" dirty="0">
                <a:solidFill>
                  <a:srgbClr val="000000"/>
                </a:solidFill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4917688" y="6221373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s-CL" sz="1200" b="1" dirty="0" smtClean="0">
                  <a:solidFill>
                    <a:schemeClr val="tx2"/>
                  </a:solidFill>
                </a:rPr>
                <a:t>+34,89</a:t>
              </a:r>
              <a:r>
                <a:rPr lang="es-CL" dirty="0" smtClean="0">
                  <a:solidFill>
                    <a:srgbClr val="000000"/>
                  </a:solidFill>
                </a:rPr>
                <a:t> </a:t>
              </a:r>
              <a:endParaRPr lang="es-CL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1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399145"/>
            <a:ext cx="8212664" cy="627021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21</a:t>
            </a:fld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871084" y="0"/>
            <a:ext cx="5493296" cy="648072"/>
          </a:xfrm>
        </p:spPr>
        <p:txBody>
          <a:bodyPr>
            <a:normAutofit/>
          </a:bodyPr>
          <a:lstStyle/>
          <a:p>
            <a:pPr algn="l"/>
            <a:r>
              <a:rPr lang="es-ES" sz="3200" b="1" i="1" dirty="0" smtClean="0"/>
              <a:t>Mayores bajas</a:t>
            </a:r>
            <a:endParaRPr lang="es-CL" sz="3200" b="1" i="1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6087779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* Corp. M con instrucción de Sumario</a:t>
            </a:r>
            <a:endParaRPr lang="es-CL" sz="1200" dirty="0">
              <a:solidFill>
                <a:srgbClr val="FF0000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13687"/>
              </p:ext>
            </p:extLst>
          </p:nvPr>
        </p:nvGraphicFramePr>
        <p:xfrm>
          <a:off x="4695540" y="836709"/>
          <a:ext cx="4203340" cy="180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4404"/>
                <a:gridCol w="549468"/>
                <a:gridCol w="549468"/>
              </a:tblGrid>
              <a:tr h="2571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INSTITUCION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ISLA DE MAIPO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48,34%</a:t>
                      </a:r>
                    </a:p>
                  </a:txBody>
                  <a:tcPr marL="9525" marR="9525" marT="9525" marB="0" anchor="b"/>
                </a:tc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 REINA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41,76%</a:t>
                      </a:r>
                    </a:p>
                  </a:txBody>
                  <a:tcPr marL="9525" marR="9525" marT="9525" marB="0" anchor="b"/>
                </a:tc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MIGUEL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48,96%</a:t>
                      </a:r>
                    </a:p>
                  </a:txBody>
                  <a:tcPr marL="9525" marR="9525" marT="9525" marB="0" anchor="b"/>
                </a:tc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PIRQUE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34,35%</a:t>
                      </a:r>
                    </a:p>
                  </a:txBody>
                  <a:tcPr marL="9525" marR="9525" marT="9525" marB="0" anchor="b"/>
                </a:tc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CONCHALI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31,53%</a:t>
                      </a:r>
                    </a:p>
                  </a:txBody>
                  <a:tcPr marL="9525" marR="9525" marT="9525" marB="0" anchor="b"/>
                </a:tc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FF5050"/>
                          </a:solidFill>
                          <a:effectLst/>
                          <a:latin typeface="Calibri"/>
                        </a:rPr>
                        <a:t>CORPORACION</a:t>
                      </a:r>
                      <a:r>
                        <a:rPr lang="es-CL" sz="1100" b="0" i="0" u="none" strike="noStrike" baseline="0" dirty="0" smtClean="0">
                          <a:solidFill>
                            <a:srgbClr val="FF5050"/>
                          </a:solidFill>
                          <a:effectLst/>
                          <a:latin typeface="Calibri"/>
                        </a:rPr>
                        <a:t> MUNICIPAL TIL TIL*</a:t>
                      </a:r>
                      <a:endParaRPr lang="es-CL" sz="1100" b="0" i="0" u="none" strike="noStrike" dirty="0">
                        <a:solidFill>
                          <a:srgbClr val="FF5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FF505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s-CL" sz="1100" b="0" i="0" u="none" strike="noStrike" dirty="0">
                        <a:solidFill>
                          <a:srgbClr val="FF5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FF505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s-CL" sz="1100" b="0" i="0" u="none" strike="noStrike" dirty="0">
                        <a:solidFill>
                          <a:srgbClr val="FF5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3477739" y="5371786"/>
            <a:ext cx="10278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 LA REINA</a:t>
            </a:r>
          </a:p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-49,76</a:t>
            </a:r>
            <a:endParaRPr lang="es-CL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47657" y="5833451"/>
            <a:ext cx="14077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 ISLA DE MAIPO</a:t>
            </a:r>
          </a:p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-51,01</a:t>
            </a:r>
            <a:endParaRPr lang="es-CL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701" y="4898777"/>
            <a:ext cx="12520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 SAN MIGUEL</a:t>
            </a:r>
          </a:p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-40,01</a:t>
            </a:r>
            <a:endParaRPr lang="es-CL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886125" y="4437112"/>
            <a:ext cx="9269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 PIRQUE</a:t>
            </a:r>
          </a:p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-39,94</a:t>
            </a:r>
            <a:endParaRPr lang="es-CL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18455" y="3975447"/>
            <a:ext cx="110203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 CONCHALÍ</a:t>
            </a:r>
          </a:p>
          <a:p>
            <a:pPr algn="ctr" fontAlgn="b"/>
            <a:r>
              <a:rPr lang="es-C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-31,85</a:t>
            </a:r>
            <a:endParaRPr lang="es-CL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393970" y="4581128"/>
            <a:ext cx="840295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es-CL" sz="1200" b="1" dirty="0" smtClean="0">
                <a:solidFill>
                  <a:schemeClr val="bg1"/>
                </a:solidFill>
              </a:rPr>
              <a:t>CM TIL </a:t>
            </a:r>
            <a:r>
              <a:rPr lang="es-CL" sz="1200" b="1" dirty="0" err="1" smtClean="0">
                <a:solidFill>
                  <a:schemeClr val="bg1"/>
                </a:solidFill>
              </a:rPr>
              <a:t>TIL</a:t>
            </a:r>
            <a:endParaRPr lang="es-CL" sz="1200" b="1" dirty="0" smtClean="0">
              <a:solidFill>
                <a:schemeClr val="bg1"/>
              </a:solidFill>
            </a:endParaRPr>
          </a:p>
          <a:p>
            <a:pPr algn="ctr" fontAlgn="b"/>
            <a:r>
              <a:rPr lang="es-CL" sz="1200" b="1" dirty="0" smtClean="0">
                <a:solidFill>
                  <a:schemeClr val="bg1"/>
                </a:solidFill>
              </a:rPr>
              <a:t>0*</a:t>
            </a:r>
            <a:endParaRPr lang="es-CL" sz="1200" b="1" dirty="0">
              <a:solidFill>
                <a:schemeClr val="bg1"/>
              </a:solidFill>
            </a:endParaRPr>
          </a:p>
        </p:txBody>
      </p:sp>
      <p:sp>
        <p:nvSpPr>
          <p:cNvPr id="20" name="19 Llamada ovalada"/>
          <p:cNvSpPr/>
          <p:nvPr/>
        </p:nvSpPr>
        <p:spPr>
          <a:xfrm rot="20672915">
            <a:off x="5713521" y="3242688"/>
            <a:ext cx="2085717" cy="108012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2014</a:t>
            </a:r>
            <a:endParaRPr lang="es-CL" sz="1200" b="1" dirty="0" smtClean="0">
              <a:solidFill>
                <a:prstClr val="black"/>
              </a:solidFill>
            </a:endParaRPr>
          </a:p>
          <a:p>
            <a:pPr algn="ctr"/>
            <a:r>
              <a:rPr lang="es-CL" sz="1200" b="1" dirty="0" smtClean="0">
                <a:solidFill>
                  <a:prstClr val="black"/>
                </a:solidFill>
              </a:rPr>
              <a:t>No presenta</a:t>
            </a:r>
          </a:p>
          <a:p>
            <a:pPr algn="ctr"/>
            <a:r>
              <a:rPr lang="es-CL" sz="1200" b="1" dirty="0" smtClean="0">
                <a:solidFill>
                  <a:prstClr val="black"/>
                </a:solidFill>
              </a:rPr>
              <a:t> BANNER </a:t>
            </a:r>
          </a:p>
          <a:p>
            <a:pPr algn="ctr"/>
            <a:r>
              <a:rPr lang="es-CL" sz="1200" b="1" dirty="0" smtClean="0">
                <a:solidFill>
                  <a:prstClr val="black"/>
                </a:solidFill>
              </a:rPr>
              <a:t>TA</a:t>
            </a:r>
            <a:endParaRPr lang="es-CL" dirty="0"/>
          </a:p>
        </p:txBody>
      </p:sp>
      <p:sp>
        <p:nvSpPr>
          <p:cNvPr id="21" name="20 Llamada ovalada"/>
          <p:cNvSpPr/>
          <p:nvPr/>
        </p:nvSpPr>
        <p:spPr>
          <a:xfrm rot="2398028">
            <a:off x="7449558" y="3895927"/>
            <a:ext cx="1640877" cy="126703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7621924" y="3842464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CL" sz="1200" b="1" dirty="0" smtClean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es-CL" b="1" dirty="0" smtClean="0">
                <a:solidFill>
                  <a:prstClr val="black"/>
                </a:solidFill>
                <a:latin typeface="+mj-lt"/>
              </a:rPr>
              <a:t>2015</a:t>
            </a:r>
            <a:endParaRPr lang="es-CL" sz="1200" b="1" dirty="0">
              <a:solidFill>
                <a:prstClr val="black"/>
              </a:solidFill>
            </a:endParaRPr>
          </a:p>
          <a:p>
            <a:pPr algn="ctr"/>
            <a:r>
              <a:rPr lang="es-CL" sz="1200" b="1" dirty="0">
                <a:solidFill>
                  <a:prstClr val="black"/>
                </a:solidFill>
              </a:rPr>
              <a:t>No presenta</a:t>
            </a:r>
          </a:p>
          <a:p>
            <a:pPr algn="ctr"/>
            <a:r>
              <a:rPr lang="es-CL" sz="1200" b="1" dirty="0">
                <a:solidFill>
                  <a:prstClr val="black"/>
                </a:solidFill>
              </a:rPr>
              <a:t> BANNER </a:t>
            </a:r>
          </a:p>
          <a:p>
            <a:pPr algn="ctr"/>
            <a:r>
              <a:rPr lang="es-CL" sz="1200" b="1" dirty="0">
                <a:solidFill>
                  <a:prstClr val="black"/>
                </a:solidFill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19391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2873" b="4036"/>
          <a:stretch/>
        </p:blipFill>
        <p:spPr bwMode="auto">
          <a:xfrm>
            <a:off x="3348298" y="3284984"/>
            <a:ext cx="5343896" cy="327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822" y="-99392"/>
            <a:ext cx="5903105" cy="898549"/>
          </a:xfrm>
        </p:spPr>
        <p:txBody>
          <a:bodyPr>
            <a:normAutofit/>
          </a:bodyPr>
          <a:lstStyle/>
          <a:p>
            <a:pPr algn="l"/>
            <a:r>
              <a:rPr lang="es-CL" sz="3200" b="1" i="1" dirty="0" smtClean="0"/>
              <a:t>Buenas Prácticas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49371" y="6497910"/>
            <a:ext cx="2895600" cy="365125"/>
          </a:xfrm>
        </p:spPr>
        <p:txBody>
          <a:bodyPr/>
          <a:lstStyle/>
          <a:p>
            <a:r>
              <a:rPr lang="es-CL" dirty="0" smtClean="0"/>
              <a:t>DIRECCIÓN DE FISCALIZACION - CPLT</a:t>
            </a:r>
            <a:endParaRPr lang="es-CL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r="9103" b="78624"/>
          <a:stretch/>
        </p:blipFill>
        <p:spPr>
          <a:xfrm>
            <a:off x="905178" y="939079"/>
            <a:ext cx="3215490" cy="4678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4283967" y="663676"/>
            <a:ext cx="4065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b="1" dirty="0">
                <a:solidFill>
                  <a:srgbClr val="0070C0"/>
                </a:solidFill>
              </a:rPr>
              <a:t>42 Corporaciones publican actos </a:t>
            </a:r>
            <a:r>
              <a:rPr lang="es-CL" b="1" dirty="0" smtClean="0">
                <a:solidFill>
                  <a:srgbClr val="0070C0"/>
                </a:solidFill>
              </a:rPr>
              <a:t>anteriores </a:t>
            </a:r>
            <a:r>
              <a:rPr lang="es-CL" b="1" dirty="0">
                <a:solidFill>
                  <a:srgbClr val="0070C0"/>
                </a:solidFill>
              </a:rPr>
              <a:t>a la Ley de Transparencia (abril 2009</a:t>
            </a:r>
            <a:r>
              <a:rPr lang="es-CL" b="1" dirty="0" smtClean="0">
                <a:solidFill>
                  <a:srgbClr val="0070C0"/>
                </a:solidFill>
              </a:rPr>
              <a:t>) </a:t>
            </a:r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8"/>
          <a:stretch/>
        </p:blipFill>
        <p:spPr>
          <a:xfrm>
            <a:off x="905178" y="1628800"/>
            <a:ext cx="7071796" cy="11336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46" y="1587006"/>
            <a:ext cx="672674" cy="1217220"/>
          </a:xfrm>
          <a:prstGeom prst="rect">
            <a:avLst/>
          </a:prstGeom>
        </p:spPr>
      </p:pic>
      <p:pic>
        <p:nvPicPr>
          <p:cNvPr id="11" name="Picture 2" descr="http://websites.gonubex.com/nube/static/uploads/10000030/10000208/xlib_image.xfile.a8d2f5f893db4296.6f7267616e696772616d612069636f6e6f2e706e6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9" y="3887379"/>
            <a:ext cx="1489785" cy="14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ixabay.com/static/uploads/photo/2014/03/25/16/54/mouse-pointer-297595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63" y="4632272"/>
            <a:ext cx="785239" cy="9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CuadroTexto"/>
          <p:cNvSpPr txBox="1"/>
          <p:nvPr/>
        </p:nvSpPr>
        <p:spPr>
          <a:xfrm>
            <a:off x="926974" y="3520597"/>
            <a:ext cx="196433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00" dirty="0" smtClean="0">
                <a:solidFill>
                  <a:prstClr val="black"/>
                </a:solidFill>
              </a:rPr>
              <a:t>Otros Antecedentes</a:t>
            </a: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26974" y="5685958"/>
            <a:ext cx="1896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b="1" dirty="0">
                <a:solidFill>
                  <a:srgbClr val="0070C0"/>
                </a:solidFill>
              </a:rPr>
              <a:t>27 instituciones presentan </a:t>
            </a:r>
            <a:endParaRPr lang="es-CL" b="1" dirty="0" smtClean="0">
              <a:solidFill>
                <a:srgbClr val="0070C0"/>
              </a:solidFill>
            </a:endParaRPr>
          </a:p>
          <a:p>
            <a:pPr lvl="0" algn="just"/>
            <a:r>
              <a:rPr lang="es-CL" b="1" dirty="0" smtClean="0">
                <a:solidFill>
                  <a:srgbClr val="0070C0"/>
                </a:solidFill>
              </a:rPr>
              <a:t>otras materias</a:t>
            </a:r>
            <a:endParaRPr lang="es-C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" b="11539"/>
          <a:stretch/>
        </p:blipFill>
        <p:spPr>
          <a:xfrm>
            <a:off x="873351" y="1225407"/>
            <a:ext cx="2273412" cy="1612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822" y="-99392"/>
            <a:ext cx="5903105" cy="898549"/>
          </a:xfrm>
        </p:spPr>
        <p:txBody>
          <a:bodyPr>
            <a:normAutofit/>
          </a:bodyPr>
          <a:lstStyle/>
          <a:p>
            <a:pPr algn="l"/>
            <a:r>
              <a:rPr lang="es-CL" sz="3200" b="1" i="1" dirty="0" smtClean="0"/>
              <a:t>Buenas Prácticas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347864" y="12368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>
                <a:solidFill>
                  <a:srgbClr val="0070C0"/>
                </a:solidFill>
              </a:rPr>
              <a:t>Estructura Orgánica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CL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CL" dirty="0">
                <a:solidFill>
                  <a:srgbClr val="0070C0"/>
                </a:solidFill>
              </a:rPr>
              <a:t>12 presentan Organigrama  Interactivo.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L" dirty="0">
                <a:solidFill>
                  <a:srgbClr val="0070C0"/>
                </a:solidFill>
              </a:rPr>
              <a:t>18 incluyen los nombres de los jefes de unidad.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16907" b="21679"/>
          <a:stretch/>
        </p:blipFill>
        <p:spPr bwMode="auto">
          <a:xfrm>
            <a:off x="2044392" y="2996952"/>
            <a:ext cx="4969510" cy="330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4" y="2996952"/>
            <a:ext cx="9429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275734" y="3645024"/>
            <a:ext cx="129614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CORPORACIÓN DE DESARROLLO SOCIAL CALAMA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5556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822" y="-99392"/>
            <a:ext cx="5903105" cy="898549"/>
          </a:xfrm>
        </p:spPr>
        <p:txBody>
          <a:bodyPr>
            <a:normAutofit/>
          </a:bodyPr>
          <a:lstStyle/>
          <a:p>
            <a:pPr algn="l"/>
            <a:r>
              <a:rPr lang="es-CL" sz="3200" b="1" i="1" dirty="0" smtClean="0"/>
              <a:t>Buenas Prácticas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r="5413" b="4239"/>
          <a:stretch/>
        </p:blipFill>
        <p:spPr bwMode="auto">
          <a:xfrm>
            <a:off x="1156256" y="2341028"/>
            <a:ext cx="6944136" cy="3991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96217" y="764704"/>
            <a:ext cx="766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>
                <a:solidFill>
                  <a:srgbClr val="0070C0"/>
                </a:solidFill>
              </a:rPr>
              <a:t>Auditorías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L" dirty="0">
                <a:solidFill>
                  <a:srgbClr val="0070C0"/>
                </a:solidFill>
              </a:rPr>
              <a:t>12 publican el resultado de las auditorías que realiza por sí mismo o encargue a una entidad externa.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L" dirty="0">
                <a:solidFill>
                  <a:srgbClr val="0070C0"/>
                </a:solidFill>
              </a:rPr>
              <a:t>La Corp. Municipal de Colina presenta los informes de Auditorías Internas años 2013 y 2014.</a:t>
            </a:r>
          </a:p>
        </p:txBody>
      </p:sp>
    </p:spTree>
    <p:extLst>
      <p:ext uri="{BB962C8B-B14F-4D97-AF65-F5344CB8AC3E}">
        <p14:creationId xmlns:p14="http://schemas.microsoft.com/office/powerpoint/2010/main" val="12396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822" y="-99392"/>
            <a:ext cx="5903105" cy="898549"/>
          </a:xfrm>
        </p:spPr>
        <p:txBody>
          <a:bodyPr>
            <a:normAutofit/>
          </a:bodyPr>
          <a:lstStyle/>
          <a:p>
            <a:pPr algn="l"/>
            <a:r>
              <a:rPr lang="es-CL" sz="3200" b="1" i="1" dirty="0" smtClean="0"/>
              <a:t>Buenas Prácticas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1536" y="795668"/>
            <a:ext cx="8181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 smtClean="0">
                <a:solidFill>
                  <a:srgbClr val="0070C0"/>
                </a:solidFill>
                <a:latin typeface="+mj-lt"/>
              </a:rPr>
              <a:t>Usabilidad:  2015</a:t>
            </a:r>
            <a:r>
              <a:rPr lang="es-CL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s-CL" b="1" dirty="0" smtClean="0">
                <a:solidFill>
                  <a:srgbClr val="0070C0"/>
                </a:solidFill>
                <a:latin typeface="+mj-lt"/>
              </a:rPr>
              <a:t>75,75%   </a:t>
            </a:r>
            <a:endParaRPr lang="es-CL" dirty="0" smtClean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es-CL" dirty="0" smtClean="0">
                <a:solidFill>
                  <a:srgbClr val="0070C0"/>
                </a:solidFill>
                <a:latin typeface="+mj-lt"/>
              </a:rPr>
              <a:t>sube +10,14 </a:t>
            </a:r>
            <a:r>
              <a:rPr lang="es-CL" dirty="0">
                <a:solidFill>
                  <a:srgbClr val="0070C0"/>
                </a:solidFill>
                <a:latin typeface="+mj-lt"/>
              </a:rPr>
              <a:t>puntos respecto del año 2014 ( 65,61%).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4" y="3573016"/>
            <a:ext cx="8208912" cy="279796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3" r="1613" b="5452"/>
          <a:stretch/>
        </p:blipFill>
        <p:spPr>
          <a:xfrm>
            <a:off x="3080024" y="1441999"/>
            <a:ext cx="5698582" cy="22800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59" b="88139"/>
          <a:stretch/>
        </p:blipFill>
        <p:spPr>
          <a:xfrm>
            <a:off x="1547664" y="1772816"/>
            <a:ext cx="1404029" cy="5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898549"/>
          </a:xfrm>
        </p:spPr>
        <p:txBody>
          <a:bodyPr>
            <a:normAutofit fontScale="90000"/>
          </a:bodyPr>
          <a:lstStyle/>
          <a:p>
            <a:pPr algn="l"/>
            <a:r>
              <a:rPr lang="es-CL" sz="3200" b="1" i="1" dirty="0" smtClean="0"/>
              <a:t>Malas prácticas…ausencia de lenguaje ciudadano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6" b="4146"/>
          <a:stretch/>
        </p:blipFill>
        <p:spPr>
          <a:xfrm>
            <a:off x="827584" y="1052736"/>
            <a:ext cx="5290663" cy="36981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1" b="18565"/>
          <a:stretch/>
        </p:blipFill>
        <p:spPr>
          <a:xfrm>
            <a:off x="4139952" y="3717032"/>
            <a:ext cx="4642468" cy="25574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82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92888" cy="898549"/>
          </a:xfrm>
        </p:spPr>
        <p:txBody>
          <a:bodyPr>
            <a:normAutofit fontScale="90000"/>
          </a:bodyPr>
          <a:lstStyle/>
          <a:p>
            <a:pPr algn="l"/>
            <a:r>
              <a:rPr lang="es-CL" sz="3200" b="1" i="1" dirty="0" smtClean="0"/>
              <a:t>Malas prácticas…ausencia de lenguaje ciudadano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56784" cy="50744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0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92888" cy="898549"/>
          </a:xfrm>
        </p:spPr>
        <p:txBody>
          <a:bodyPr>
            <a:normAutofit fontScale="90000"/>
          </a:bodyPr>
          <a:lstStyle/>
          <a:p>
            <a:pPr algn="l"/>
            <a:r>
              <a:rPr lang="es-CL" sz="3200" b="1" i="1" dirty="0" smtClean="0"/>
              <a:t>Malas prácticas…ausencia de lenguaje ciudadano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54" b="14060"/>
          <a:stretch/>
        </p:blipFill>
        <p:spPr>
          <a:xfrm>
            <a:off x="745612" y="1124744"/>
            <a:ext cx="8350482" cy="4007242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4788023" y="4183278"/>
            <a:ext cx="1584177" cy="469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2987824" y="4947320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</a:rPr>
              <a:t>No publica trámites</a:t>
            </a:r>
            <a:endParaRPr lang="es-CL" dirty="0">
              <a:solidFill>
                <a:schemeClr val="tx2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4031940" y="4653135"/>
            <a:ext cx="988080" cy="362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30005"/>
            <a:ext cx="6048672" cy="563267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92888" cy="898549"/>
          </a:xfrm>
        </p:spPr>
        <p:txBody>
          <a:bodyPr>
            <a:normAutofit fontScale="90000"/>
          </a:bodyPr>
          <a:lstStyle/>
          <a:p>
            <a:pPr algn="l"/>
            <a:r>
              <a:rPr lang="es-CL" sz="3200" b="1" i="1" dirty="0" smtClean="0"/>
              <a:t>Malas prácticas…ausencia de lenguaje ciudadano</a:t>
            </a:r>
            <a:endParaRPr lang="es-CL" sz="32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29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801691" y="2248417"/>
            <a:ext cx="1682077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700" dirty="0" smtClean="0">
                <a:solidFill>
                  <a:schemeClr val="tx2"/>
                </a:solidFill>
              </a:rPr>
              <a:t>No presenta link diferenciadores</a:t>
            </a:r>
          </a:p>
          <a:p>
            <a:endParaRPr lang="es-CL" sz="1700" dirty="0">
              <a:solidFill>
                <a:schemeClr val="tx2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483768" y="2248417"/>
            <a:ext cx="710562" cy="1839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3180317" y="1644068"/>
            <a:ext cx="1751723" cy="788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5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us.cdn4.123rf.com/168nwm/skvoor/skvoor0906/skvoor090600036/5070738-hombre-mirando-a-traves-de-binoculares-3d-prestados-ilustr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889" y="1410047"/>
            <a:ext cx="1152128" cy="1379569"/>
          </a:xfrm>
          <a:prstGeom prst="rect">
            <a:avLst/>
          </a:prstGeom>
          <a:noFill/>
        </p:spPr>
      </p:pic>
      <p:pic>
        <p:nvPicPr>
          <p:cNvPr id="32" name="Picture 4" descr="http://3.bp.blogspot.com/_5scxcg6eiqI/TTdlpF36KkI/AAAAAAAAABE/b4zpdPc9Xv4/s320/l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450" y="2871364"/>
            <a:ext cx="1046567" cy="1143008"/>
          </a:xfrm>
          <a:prstGeom prst="rect">
            <a:avLst/>
          </a:prstGeom>
          <a:noFill/>
        </p:spPr>
      </p:pic>
      <p:pic>
        <p:nvPicPr>
          <p:cNvPr id="33" name="Picture 6" descr="http://t1.gstatic.com/images?q=tbn:ANd9GcT3nL2p3N-uDiHwj-iJsu_N3ZZ54V1HzfOxpkpNuw4UUWzHrNAF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87" y="4232138"/>
            <a:ext cx="1180089" cy="121338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1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755576" y="1886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Fiscalizaciones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043608" y="1719846"/>
            <a:ext cx="1448879" cy="724439"/>
            <a:chOff x="673612" y="3335710"/>
            <a:chExt cx="1448879" cy="724439"/>
          </a:xfrm>
          <a:scene3d>
            <a:camera prst="orthographicFront"/>
            <a:lightRig rig="flat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673612" y="3335710"/>
              <a:ext cx="1448879" cy="72443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70000"/>
                    <a:satMod val="130000"/>
                  </a:srgbClr>
                </a:gs>
                <a:gs pos="43000">
                  <a:srgbClr val="0F6FC6">
                    <a:hueOff val="0"/>
                    <a:satOff val="0"/>
                    <a:lumOff val="0"/>
                    <a:alphaOff val="0"/>
                    <a:tint val="44000"/>
                    <a:satMod val="165000"/>
                  </a:srgbClr>
                </a:gs>
                <a:gs pos="93000">
                  <a:srgbClr val="0F6FC6">
                    <a:hueOff val="0"/>
                    <a:satOff val="0"/>
                    <a:lumOff val="0"/>
                    <a:alphaOff val="0"/>
                    <a:tint val="15000"/>
                    <a:satMod val="165000"/>
                  </a:srgbClr>
                </a:gs>
                <a:gs pos="100000">
                  <a:srgbClr val="0F6FC6">
                    <a:hueOff val="0"/>
                    <a:satOff val="0"/>
                    <a:lumOff val="0"/>
                    <a:alphaOff val="0"/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8" name="7 Rectángulo"/>
            <p:cNvSpPr/>
            <p:nvPr/>
          </p:nvSpPr>
          <p:spPr>
            <a:xfrm>
              <a:off x="694830" y="3356928"/>
              <a:ext cx="1406443" cy="6820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marR="0" lvl="0" indent="0" algn="ctr" defTabSz="1955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2013</a:t>
              </a:r>
              <a:endPara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043608" y="2996952"/>
            <a:ext cx="1448879" cy="724439"/>
            <a:chOff x="673612" y="4168816"/>
            <a:chExt cx="1448879" cy="724439"/>
          </a:xfrm>
          <a:scene3d>
            <a:camera prst="orthographicFront"/>
            <a:lightRig rig="flat" dir="t"/>
          </a:scene3d>
        </p:grpSpPr>
        <p:sp>
          <p:nvSpPr>
            <p:cNvPr id="12" name="11 Rectángulo redondeado"/>
            <p:cNvSpPr/>
            <p:nvPr/>
          </p:nvSpPr>
          <p:spPr>
            <a:xfrm>
              <a:off x="673612" y="4168816"/>
              <a:ext cx="1448879" cy="72443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70000"/>
                    <a:satMod val="130000"/>
                  </a:srgbClr>
                </a:gs>
                <a:gs pos="43000">
                  <a:srgbClr val="0F6FC6">
                    <a:hueOff val="0"/>
                    <a:satOff val="0"/>
                    <a:lumOff val="0"/>
                    <a:alphaOff val="0"/>
                    <a:tint val="44000"/>
                    <a:satMod val="165000"/>
                  </a:srgbClr>
                </a:gs>
                <a:gs pos="93000">
                  <a:srgbClr val="0F6FC6">
                    <a:hueOff val="0"/>
                    <a:satOff val="0"/>
                    <a:lumOff val="0"/>
                    <a:alphaOff val="0"/>
                    <a:tint val="15000"/>
                    <a:satMod val="165000"/>
                  </a:srgbClr>
                </a:gs>
                <a:gs pos="100000">
                  <a:srgbClr val="0F6FC6">
                    <a:hueOff val="0"/>
                    <a:satOff val="0"/>
                    <a:lumOff val="0"/>
                    <a:alphaOff val="0"/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3" name="12 Rectángulo"/>
            <p:cNvSpPr/>
            <p:nvPr/>
          </p:nvSpPr>
          <p:spPr>
            <a:xfrm>
              <a:off x="694830" y="4190034"/>
              <a:ext cx="1406443" cy="6820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marR="0" lvl="0" indent="0" algn="ctr" defTabSz="1955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2014</a:t>
              </a:r>
              <a:endPara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035604" y="4365104"/>
            <a:ext cx="1448879" cy="724439"/>
            <a:chOff x="673612" y="4168816"/>
            <a:chExt cx="1448879" cy="724439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673612" y="4168816"/>
              <a:ext cx="1448879" cy="72443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70000"/>
                    <a:satMod val="130000"/>
                  </a:srgbClr>
                </a:gs>
                <a:gs pos="43000">
                  <a:srgbClr val="0F6FC6">
                    <a:hueOff val="0"/>
                    <a:satOff val="0"/>
                    <a:lumOff val="0"/>
                    <a:alphaOff val="0"/>
                    <a:tint val="44000"/>
                    <a:satMod val="165000"/>
                  </a:srgbClr>
                </a:gs>
                <a:gs pos="93000">
                  <a:srgbClr val="0F6FC6">
                    <a:hueOff val="0"/>
                    <a:satOff val="0"/>
                    <a:lumOff val="0"/>
                    <a:alphaOff val="0"/>
                    <a:tint val="15000"/>
                    <a:satMod val="165000"/>
                  </a:srgbClr>
                </a:gs>
                <a:gs pos="100000">
                  <a:srgbClr val="0F6FC6">
                    <a:hueOff val="0"/>
                    <a:satOff val="0"/>
                    <a:lumOff val="0"/>
                    <a:alphaOff val="0"/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6" name="15 Rectángulo"/>
            <p:cNvSpPr/>
            <p:nvPr/>
          </p:nvSpPr>
          <p:spPr>
            <a:xfrm>
              <a:off x="694830" y="4190034"/>
              <a:ext cx="1406443" cy="6820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marR="0" lvl="0" indent="0" algn="ctr" defTabSz="1955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2015</a:t>
              </a:r>
              <a:endPara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17" name="16 Conector recto de flecha"/>
          <p:cNvCxnSpPr/>
          <p:nvPr/>
        </p:nvCxnSpPr>
        <p:spPr>
          <a:xfrm>
            <a:off x="2824907" y="2082065"/>
            <a:ext cx="1368152" cy="0"/>
          </a:xfrm>
          <a:prstGeom prst="straightConnector1">
            <a:avLst/>
          </a:prstGeom>
          <a:noFill/>
          <a:ln w="38100" cap="flat" cmpd="sng" algn="ctr">
            <a:solidFill>
              <a:srgbClr val="009DD9"/>
            </a:solidFill>
            <a:prstDash val="solid"/>
            <a:tailEnd type="arrow"/>
          </a:ln>
          <a:effectLst>
            <a:outerShdw blurRad="57150" dist="38100" dir="5400000" algn="ctr" rotWithShape="0">
              <a:srgbClr val="009DD9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" name="17 Conector recto de flecha"/>
          <p:cNvCxnSpPr/>
          <p:nvPr/>
        </p:nvCxnSpPr>
        <p:spPr>
          <a:xfrm>
            <a:off x="2824907" y="3442869"/>
            <a:ext cx="1368152" cy="0"/>
          </a:xfrm>
          <a:prstGeom prst="straightConnector1">
            <a:avLst/>
          </a:prstGeom>
          <a:noFill/>
          <a:ln w="38100" cap="flat" cmpd="sng" algn="ctr">
            <a:solidFill>
              <a:srgbClr val="009DD9"/>
            </a:solidFill>
            <a:prstDash val="solid"/>
            <a:tailEnd type="arrow"/>
          </a:ln>
          <a:effectLst>
            <a:outerShdw blurRad="57150" dist="38100" dir="5400000" algn="ctr" rotWithShape="0">
              <a:srgbClr val="009DD9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9" name="18 Conector recto de flecha"/>
          <p:cNvCxnSpPr/>
          <p:nvPr/>
        </p:nvCxnSpPr>
        <p:spPr>
          <a:xfrm>
            <a:off x="2824907" y="4727323"/>
            <a:ext cx="1368152" cy="0"/>
          </a:xfrm>
          <a:prstGeom prst="straightConnector1">
            <a:avLst/>
          </a:prstGeom>
          <a:noFill/>
          <a:ln w="38100" cap="flat" cmpd="sng" algn="ctr">
            <a:solidFill>
              <a:srgbClr val="009DD9"/>
            </a:solidFill>
            <a:prstDash val="solid"/>
            <a:tailEnd type="arrow"/>
          </a:ln>
          <a:effectLst>
            <a:outerShdw blurRad="57150" dist="38100" dir="5400000" algn="ctr" rotWithShape="0">
              <a:srgbClr val="009DD9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0" name="19 CuadroTexto"/>
          <p:cNvSpPr txBox="1"/>
          <p:nvPr/>
        </p:nvSpPr>
        <p:spPr>
          <a:xfrm>
            <a:off x="4393319" y="1084674"/>
            <a:ext cx="164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PROMEDIO</a:t>
            </a: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4490418" y="1719846"/>
            <a:ext cx="1448879" cy="724439"/>
            <a:chOff x="2702043" y="3335710"/>
            <a:chExt cx="1448879" cy="724439"/>
          </a:xfrm>
          <a:scene3d>
            <a:camera prst="orthographicFront"/>
            <a:lightRig rig="flat" dir="t"/>
          </a:scene3d>
        </p:grpSpPr>
        <p:sp>
          <p:nvSpPr>
            <p:cNvPr id="22" name="21 Rectángulo redondeado"/>
            <p:cNvSpPr/>
            <p:nvPr/>
          </p:nvSpPr>
          <p:spPr>
            <a:xfrm>
              <a:off x="2702043" y="3335710"/>
              <a:ext cx="1448879" cy="72443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BD0D9">
                    <a:hueOff val="0"/>
                    <a:satOff val="0"/>
                    <a:lumOff val="0"/>
                    <a:alphaOff val="0"/>
                    <a:tint val="70000"/>
                    <a:satMod val="130000"/>
                  </a:srgbClr>
                </a:gs>
                <a:gs pos="43000">
                  <a:srgbClr val="0BD0D9">
                    <a:hueOff val="0"/>
                    <a:satOff val="0"/>
                    <a:lumOff val="0"/>
                    <a:alphaOff val="0"/>
                    <a:tint val="44000"/>
                    <a:satMod val="165000"/>
                  </a:srgbClr>
                </a:gs>
                <a:gs pos="93000">
                  <a:srgbClr val="0BD0D9">
                    <a:hueOff val="0"/>
                    <a:satOff val="0"/>
                    <a:lumOff val="0"/>
                    <a:alphaOff val="0"/>
                    <a:tint val="15000"/>
                    <a:satMod val="165000"/>
                  </a:srgbClr>
                </a:gs>
                <a:gs pos="100000">
                  <a:srgbClr val="0BD0D9">
                    <a:hueOff val="0"/>
                    <a:satOff val="0"/>
                    <a:lumOff val="0"/>
                    <a:alphaOff val="0"/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dkEdge">
              <a:bevelT w="8200" h="381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723261" y="3356928"/>
              <a:ext cx="1406443" cy="6820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4608920" y="1841999"/>
            <a:ext cx="121187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13,26%</a:t>
            </a:r>
            <a:endParaRPr kumimoji="0" lang="es-C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4541314" y="3080649"/>
            <a:ext cx="1448879" cy="724439"/>
            <a:chOff x="2702043" y="4168816"/>
            <a:chExt cx="1448879" cy="724439"/>
          </a:xfrm>
          <a:scene3d>
            <a:camera prst="orthographicFront"/>
            <a:lightRig rig="flat" dir="t"/>
          </a:scene3d>
        </p:grpSpPr>
        <p:sp>
          <p:nvSpPr>
            <p:cNvPr id="26" name="25 Rectángulo redondeado"/>
            <p:cNvSpPr/>
            <p:nvPr/>
          </p:nvSpPr>
          <p:spPr>
            <a:xfrm>
              <a:off x="2702043" y="4168816"/>
              <a:ext cx="1448879" cy="72443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BD0D9">
                    <a:hueOff val="0"/>
                    <a:satOff val="0"/>
                    <a:lumOff val="0"/>
                    <a:alphaOff val="0"/>
                    <a:tint val="70000"/>
                    <a:satMod val="130000"/>
                  </a:srgbClr>
                </a:gs>
                <a:gs pos="43000">
                  <a:srgbClr val="0BD0D9">
                    <a:hueOff val="0"/>
                    <a:satOff val="0"/>
                    <a:lumOff val="0"/>
                    <a:alphaOff val="0"/>
                    <a:tint val="44000"/>
                    <a:satMod val="165000"/>
                  </a:srgbClr>
                </a:gs>
                <a:gs pos="93000">
                  <a:srgbClr val="0BD0D9">
                    <a:hueOff val="0"/>
                    <a:satOff val="0"/>
                    <a:lumOff val="0"/>
                    <a:alphaOff val="0"/>
                    <a:tint val="15000"/>
                    <a:satMod val="165000"/>
                  </a:srgbClr>
                </a:gs>
                <a:gs pos="100000">
                  <a:srgbClr val="0BD0D9">
                    <a:hueOff val="0"/>
                    <a:satOff val="0"/>
                    <a:lumOff val="0"/>
                    <a:alphaOff val="0"/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27" name="26 Rectángulo"/>
            <p:cNvSpPr/>
            <p:nvPr/>
          </p:nvSpPr>
          <p:spPr>
            <a:xfrm>
              <a:off x="2723261" y="4190034"/>
              <a:ext cx="1406443" cy="6820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rPr>
                <a:t>45,73%</a:t>
              </a:r>
              <a:endPara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4521344" y="4386599"/>
            <a:ext cx="1448879" cy="724439"/>
            <a:chOff x="2702043" y="4168816"/>
            <a:chExt cx="1448879" cy="724439"/>
          </a:xfrm>
          <a:scene3d>
            <a:camera prst="orthographicFront"/>
            <a:lightRig rig="flat" dir="t"/>
          </a:scene3d>
        </p:grpSpPr>
        <p:sp>
          <p:nvSpPr>
            <p:cNvPr id="29" name="28 Rectángulo redondeado"/>
            <p:cNvSpPr/>
            <p:nvPr/>
          </p:nvSpPr>
          <p:spPr>
            <a:xfrm>
              <a:off x="2702043" y="4168816"/>
              <a:ext cx="1448879" cy="72443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BD0D9">
                    <a:hueOff val="0"/>
                    <a:satOff val="0"/>
                    <a:lumOff val="0"/>
                    <a:alphaOff val="0"/>
                    <a:tint val="70000"/>
                    <a:satMod val="130000"/>
                  </a:srgbClr>
                </a:gs>
                <a:gs pos="43000">
                  <a:srgbClr val="0BD0D9">
                    <a:hueOff val="0"/>
                    <a:satOff val="0"/>
                    <a:lumOff val="0"/>
                    <a:alphaOff val="0"/>
                    <a:tint val="44000"/>
                    <a:satMod val="165000"/>
                  </a:srgbClr>
                </a:gs>
                <a:gs pos="93000">
                  <a:srgbClr val="0BD0D9">
                    <a:hueOff val="0"/>
                    <a:satOff val="0"/>
                    <a:lumOff val="0"/>
                    <a:alphaOff val="0"/>
                    <a:tint val="15000"/>
                    <a:satMod val="165000"/>
                  </a:srgbClr>
                </a:gs>
                <a:gs pos="100000">
                  <a:srgbClr val="0BD0D9">
                    <a:hueOff val="0"/>
                    <a:satOff val="0"/>
                    <a:lumOff val="0"/>
                    <a:alphaOff val="0"/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dkEdge">
              <a:bevelT w="8200" h="381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2723261" y="4190034"/>
              <a:ext cx="1406443" cy="6820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800" dirty="0" smtClean="0">
                  <a:solidFill>
                    <a:srgbClr val="FF0000"/>
                  </a:solidFill>
                  <a:latin typeface="+mj-lt"/>
                </a:rPr>
                <a:t>? </a:t>
              </a:r>
              <a:r>
                <a:rPr lang="es-ES" sz="2800" dirty="0" smtClean="0">
                  <a:solidFill>
                    <a:sysClr val="windowText" lastClr="000000"/>
                  </a:solidFill>
                  <a:latin typeface="+mj-lt"/>
                </a:rPr>
                <a:t>%</a:t>
              </a:r>
              <a:endPara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7114176" y="1764050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¿Qué se publica?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7070017" y="3075060"/>
            <a:ext cx="2081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Requerimiento</a:t>
            </a:r>
            <a:r>
              <a:rPr kumimoji="0" lang="es-ES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N° 2079.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717357" y="4386322"/>
            <a:ext cx="203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Consistencia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3</a:t>
            </a:fld>
            <a:endParaRPr lang="es-CL"/>
          </a:p>
        </p:txBody>
      </p:sp>
      <p:sp>
        <p:nvSpPr>
          <p:cNvPr id="38" name="37 Rectángulo"/>
          <p:cNvSpPr/>
          <p:nvPr/>
        </p:nvSpPr>
        <p:spPr>
          <a:xfrm>
            <a:off x="6876256" y="4772908"/>
            <a:ext cx="230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>
              <a:buFont typeface="Wingdings" pitchFamily="2" charset="2"/>
              <a:buChar char="§"/>
            </a:pPr>
            <a:r>
              <a:rPr lang="es-CL" b="1" dirty="0" smtClean="0">
                <a:solidFill>
                  <a:srgbClr val="0070C0"/>
                </a:solidFill>
                <a:latin typeface="+mj-lt"/>
              </a:rPr>
              <a:t>Instrucción G N°11</a:t>
            </a:r>
            <a:endParaRPr lang="es-CL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9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3751"/>
            <a:ext cx="6429400" cy="1143000"/>
          </a:xfrm>
        </p:spPr>
        <p:txBody>
          <a:bodyPr>
            <a:normAutofit/>
          </a:bodyPr>
          <a:lstStyle/>
          <a:p>
            <a:pPr algn="l"/>
            <a:r>
              <a:rPr lang="es-CL" sz="2800" b="1" i="1" dirty="0" smtClean="0"/>
              <a:t>Corporaciones Vs Municipios</a:t>
            </a:r>
            <a:br>
              <a:rPr lang="es-CL" sz="2800" b="1" i="1" dirty="0" smtClean="0"/>
            </a:br>
            <a:endParaRPr lang="es-CL" sz="2800" b="1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01862"/>
              </p:ext>
            </p:extLst>
          </p:nvPr>
        </p:nvGraphicFramePr>
        <p:xfrm>
          <a:off x="1115616" y="1124744"/>
          <a:ext cx="7416824" cy="48245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27226"/>
                <a:gridCol w="1193254"/>
                <a:gridCol w="1296144"/>
                <a:gridCol w="1800200"/>
              </a:tblGrid>
              <a:tr h="804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INSTITUCION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Puntaje MUNICIPIO Ranking </a:t>
                      </a:r>
                      <a:r>
                        <a:rPr lang="es-C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RANKING CORPORACIÓN MUNICIPAL 2015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Variación </a:t>
                      </a:r>
                    </a:p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Ranking Corporación 2015 –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Ranking Municipal 2014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IQUIQUE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74,70%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-72,02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LAMPA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-61,19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FERNANDO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-55,65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TILTIL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-49,18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QUELLÓN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-47,44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ANCUD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-47,35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DALCAHUE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-38,21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 SERENA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-34,52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CERRO NAVIA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-32,68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JOSE DE MAIPO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-28,50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PROVIDENCIA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-19,59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MARIA PINTO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-10,94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QUEILEN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-6,67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PUERTO NATALES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19,53 </a:t>
                      </a:r>
                    </a:p>
                  </a:txBody>
                  <a:tcPr marL="9525" marR="9525" marT="9525" marB="0" anchor="ctr"/>
                </a:tc>
              </a:tr>
              <a:tr h="26802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QUINCHAO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30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2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17052" y="39431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B0F0"/>
                </a:solidFill>
              </a:rPr>
              <a:t> </a:t>
            </a:r>
            <a:r>
              <a:rPr lang="es-CL" sz="2800" b="1" i="1" dirty="0"/>
              <a:t>Sumarios </a:t>
            </a:r>
            <a:r>
              <a:rPr lang="es-CL" sz="2800" b="1" i="1" dirty="0" smtClean="0"/>
              <a:t>2015 </a:t>
            </a:r>
          </a:p>
          <a:p>
            <a:r>
              <a:rPr lang="es-CL" b="1" dirty="0" smtClean="0">
                <a:solidFill>
                  <a:srgbClr val="0070C0"/>
                </a:solidFill>
              </a:rPr>
              <a:t>Criterio: Bajo el Promedio del Tipo</a:t>
            </a:r>
            <a:endParaRPr lang="es-C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97460"/>
              </p:ext>
            </p:extLst>
          </p:nvPr>
        </p:nvGraphicFramePr>
        <p:xfrm>
          <a:off x="827584" y="866724"/>
          <a:ext cx="6912768" cy="5730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3024336"/>
                <a:gridCol w="1008112"/>
                <a:gridCol w="864096"/>
                <a:gridCol w="936104"/>
                <a:gridCol w="864096"/>
              </a:tblGrid>
              <a:tr h="510214">
                <a:tc>
                  <a:txBody>
                    <a:bodyPr/>
                    <a:lstStyle/>
                    <a:p>
                      <a:pPr algn="ctr" fontAlgn="ctr"/>
                      <a:endParaRPr lang="es-CL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INSTITUCION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TIPOLOGÍA SUBDERE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PUNTAJE </a:t>
                      </a:r>
                    </a:p>
                    <a:p>
                      <a:pPr algn="ctr" fontAlgn="ctr"/>
                      <a:r>
                        <a:rPr lang="es-C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CL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PUNTAJE PROMEDIO</a:t>
                      </a:r>
                      <a:endParaRPr lang="es-CL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SUMARIO ANTERIOR</a:t>
                      </a:r>
                      <a:endParaRPr lang="es-CL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 REINA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MIGUEL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PIRQUE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CONCHALI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QUINTA NORMAL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034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CASTRO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VIÑA DEL 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PUDAHUEL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LO PRADO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LA FLORIDA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QUELLÓN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ÑUÑOA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IQUIQUE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TILTIL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JOSE DE MAIPO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LAMPA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RANCAGUA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FERNANDO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CURACO DE VELEZ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VALPARAÍSO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DALCAHUE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VILLA ALEMANA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MARIA PINTO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4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ANTOFAGASTA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764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ANCUD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31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2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32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35696" y="2485345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RANKING 2015</a:t>
            </a:r>
            <a:endParaRPr lang="es-CL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3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11068"/>
              </p:ext>
            </p:extLst>
          </p:nvPr>
        </p:nvGraphicFramePr>
        <p:xfrm>
          <a:off x="5742130" y="1249200"/>
          <a:ext cx="1935215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066"/>
                <a:gridCol w="670600"/>
                <a:gridCol w="679549"/>
              </a:tblGrid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87,87%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80,41%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79,30%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78,69%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78,53%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76,84%</a:t>
                      </a:r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75,17%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73,99%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71,36%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66,02%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65,48%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60,77%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57,39%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57,06%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cs typeface="Segoe UI Semibold" pitchFamily="34" charset="0"/>
                        </a:rPr>
                        <a:t>56,78%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s-CL" sz="300" kern="1200" dirty="0">
                        <a:solidFill>
                          <a:schemeClr val="tx2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49068"/>
              </p:ext>
            </p:extLst>
          </p:nvPr>
        </p:nvGraphicFramePr>
        <p:xfrm>
          <a:off x="1945223" y="1250372"/>
          <a:ext cx="3240360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720080"/>
                <a:gridCol w="360040"/>
                <a:gridCol w="720080"/>
              </a:tblGrid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Puerto Natales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Providencia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Chonchi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Peñalolén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Puente Alto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San Joaquín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Renca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Las Condes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Punta Arenas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Colina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La Serena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Quilpué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Maipú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Cerro Navia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San Bernardo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01870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2015</a:t>
            </a:r>
            <a:endParaRPr lang="es-CL" b="1" dirty="0">
              <a:solidFill>
                <a:schemeClr val="tx2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8999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5"/>
                </a:solidFill>
                <a:latin typeface="Segoe UI Semilight" pitchFamily="34" charset="0"/>
                <a:cs typeface="Segoe UI Semilight" pitchFamily="34" charset="0"/>
              </a:rPr>
              <a:t>2014</a:t>
            </a:r>
            <a:endParaRPr lang="es-CL" b="1" dirty="0">
              <a:solidFill>
                <a:schemeClr val="accent5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8770" y="1022539"/>
            <a:ext cx="1106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Corporaciones</a:t>
            </a:r>
            <a:endParaRPr lang="es-CL" sz="1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3569961" y="127534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632554" y="127534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1026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7499" y="1663842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/>
          <p:cNvSpPr/>
          <p:nvPr/>
        </p:nvSpPr>
        <p:spPr>
          <a:xfrm>
            <a:off x="3569961" y="1645416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632554" y="1645416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569961" y="2010613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632554" y="200889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</a:t>
            </a:r>
          </a:p>
        </p:txBody>
      </p:sp>
      <p:sp>
        <p:nvSpPr>
          <p:cNvPr id="42" name="41 Elipse"/>
          <p:cNvSpPr/>
          <p:nvPr/>
        </p:nvSpPr>
        <p:spPr>
          <a:xfrm>
            <a:off x="3559868" y="2376055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3569961" y="2743962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4" name="43 Elipse"/>
          <p:cNvSpPr/>
          <p:nvPr/>
        </p:nvSpPr>
        <p:spPr>
          <a:xfrm>
            <a:off x="3571939" y="3105318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6</a:t>
            </a:r>
          </a:p>
        </p:txBody>
      </p:sp>
      <p:sp>
        <p:nvSpPr>
          <p:cNvPr id="45" name="44 Elipse"/>
          <p:cNvSpPr/>
          <p:nvPr/>
        </p:nvSpPr>
        <p:spPr>
          <a:xfrm>
            <a:off x="3569961" y="347219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3571939" y="384220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3569961" y="420224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3587488" y="458370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4632554" y="2368246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4622461" y="274396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4622461" y="3105318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4622461" y="347219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4622461" y="384220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4" name="53 Elipse"/>
          <p:cNvSpPr/>
          <p:nvPr/>
        </p:nvSpPr>
        <p:spPr>
          <a:xfrm>
            <a:off x="4632760" y="4205205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4622461" y="4565245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56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3175" y="1293772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7499" y="3504625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137285" y="953725"/>
            <a:ext cx="720080" cy="315035"/>
            <a:chOff x="6507215" y="953725"/>
            <a:chExt cx="720080" cy="315035"/>
          </a:xfrm>
        </p:grpSpPr>
        <p:sp>
          <p:nvSpPr>
            <p:cNvPr id="32" name="31 CuadroTexto"/>
            <p:cNvSpPr txBox="1"/>
            <p:nvPr/>
          </p:nvSpPr>
          <p:spPr>
            <a:xfrm>
              <a:off x="6507215" y="1114872"/>
              <a:ext cx="720080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bg1">
                      <a:lumMod val="50000"/>
                    </a:schemeClr>
                  </a:solidFill>
                  <a:latin typeface="Segoe UI Semilight" pitchFamily="34" charset="0"/>
                  <a:cs typeface="Segoe UI Semilight" pitchFamily="34" charset="0"/>
                </a:rPr>
                <a:t>2014</a:t>
              </a:r>
              <a:endParaRPr lang="es-CL" sz="1000" b="1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597223" y="953725"/>
              <a:ext cx="540062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tx2"/>
                  </a:solidFill>
                  <a:latin typeface="Segoe UI Semilight" pitchFamily="34" charset="0"/>
                  <a:cs typeface="Segoe UI Semilight" pitchFamily="34" charset="0"/>
                </a:rPr>
                <a:t>2015</a:t>
              </a:r>
              <a:endParaRPr lang="es-CL" sz="1000" b="1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66" name="65 CuadroTexto"/>
          <p:cNvSpPr txBox="1"/>
          <p:nvPr/>
        </p:nvSpPr>
        <p:spPr>
          <a:xfrm>
            <a:off x="5040560" y="921085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Diferencia de lugar </a:t>
            </a:r>
            <a:endParaRPr lang="es-CL" sz="900" dirty="0">
              <a:latin typeface="Segoe UI Semibold" pitchFamily="34" charset="0"/>
              <a:cs typeface="Segoe UI Semibold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8616"/>
              </p:ext>
            </p:extLst>
          </p:nvPr>
        </p:nvGraphicFramePr>
        <p:xfrm>
          <a:off x="5181293" y="1250372"/>
          <a:ext cx="489337" cy="545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337"/>
              </a:tblGrid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42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39</a:t>
                      </a:r>
                    </a:p>
                  </a:txBody>
                  <a:tcPr marL="9525" marR="9525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6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</a:t>
                      </a:r>
                    </a:p>
                  </a:txBody>
                  <a:tcPr marL="9525" marR="9525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-3</a:t>
                      </a:r>
                    </a:p>
                  </a:txBody>
                  <a:tcPr marL="9525" marR="9525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11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-3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23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13</a:t>
                      </a:r>
                    </a:p>
                  </a:txBody>
                  <a:tcPr marL="9525" marR="9525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35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-3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3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24</a:t>
                      </a:r>
                    </a:p>
                  </a:txBody>
                  <a:tcPr marL="9525" marR="9525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-7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7" name="66 Elipse"/>
          <p:cNvSpPr/>
          <p:nvPr/>
        </p:nvSpPr>
        <p:spPr>
          <a:xfrm>
            <a:off x="3590449" y="493508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69" name="68 Elipse"/>
          <p:cNvSpPr/>
          <p:nvPr/>
        </p:nvSpPr>
        <p:spPr>
          <a:xfrm>
            <a:off x="3590449" y="529512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3590449" y="5687405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3600400" y="603929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3600400" y="639933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3" name="72 Elipse"/>
          <p:cNvSpPr/>
          <p:nvPr/>
        </p:nvSpPr>
        <p:spPr>
          <a:xfrm>
            <a:off x="4635515" y="493508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4635515" y="530042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4635515" y="566207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4635515" y="603929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7" name="76 Elipse"/>
          <p:cNvSpPr/>
          <p:nvPr/>
        </p:nvSpPr>
        <p:spPr>
          <a:xfrm>
            <a:off x="4635515" y="6393631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80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460" y="2033845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0460" y="2393886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460" y="2745278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460" y="3105318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460" y="387040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0460" y="423909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0460" y="459913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0460" y="495917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0460" y="567925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0460" y="6039291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460" y="531056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460" y="6399330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94 CuadroTexto"/>
          <p:cNvSpPr txBox="1"/>
          <p:nvPr/>
        </p:nvSpPr>
        <p:spPr>
          <a:xfrm>
            <a:off x="1791698" y="633600"/>
            <a:ext cx="3968941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Ranking anual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8314419" y="6188839"/>
            <a:ext cx="540060" cy="529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1/4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5877145" y="631722"/>
            <a:ext cx="180020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Puntaje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7227295" y="1137955"/>
            <a:ext cx="90009" cy="972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8" name="97 Rectángulo"/>
          <p:cNvSpPr/>
          <p:nvPr/>
        </p:nvSpPr>
        <p:spPr>
          <a:xfrm>
            <a:off x="7227295" y="982044"/>
            <a:ext cx="90009" cy="97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CuadroTexto"/>
          <p:cNvSpPr txBox="1"/>
          <p:nvPr/>
        </p:nvSpPr>
        <p:spPr>
          <a:xfrm>
            <a:off x="71500" y="179348"/>
            <a:ext cx="90724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RANKING CUMPLIMIENTO CORPORACIONES MUNICIPALES</a:t>
            </a:r>
            <a:endParaRPr lang="es-CL" sz="2400" dirty="0">
              <a:solidFill>
                <a:schemeClr val="tx2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graphicFrame>
        <p:nvGraphicFramePr>
          <p:cNvPr id="6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068975"/>
              </p:ext>
            </p:extLst>
          </p:nvPr>
        </p:nvGraphicFramePr>
        <p:xfrm>
          <a:off x="6201874" y="1252800"/>
          <a:ext cx="900000" cy="562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4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9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319901"/>
              </p:ext>
            </p:extLst>
          </p:nvPr>
        </p:nvGraphicFramePr>
        <p:xfrm>
          <a:off x="5742130" y="1249200"/>
          <a:ext cx="1935215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066"/>
                <a:gridCol w="670600"/>
                <a:gridCol w="679549"/>
              </a:tblGrid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55,56%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54,87%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53,33%</a:t>
                      </a:r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52,52%</a:t>
                      </a:r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52,15%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51,64%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48,96%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48,34%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47,69%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47,20%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46,64%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45,60%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44,90%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44,14%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44,01%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s-CL" sz="300" kern="1200" dirty="0">
                        <a:solidFill>
                          <a:schemeClr val="tx2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96681"/>
              </p:ext>
            </p:extLst>
          </p:nvPr>
        </p:nvGraphicFramePr>
        <p:xfrm>
          <a:off x="1944000" y="1250372"/>
          <a:ext cx="3240360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720080"/>
                <a:gridCol w="360040"/>
                <a:gridCol w="720080"/>
              </a:tblGrid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Puqueldón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Macul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Villa Alemana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Ñuñoa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San Miguel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Isla de Maipo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Talagante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Castro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Pudahuel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Quinchao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Viña del Mar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Calama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Buin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3581890" y="1272382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654576" y="127238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1026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9521" y="1660877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/>
          <p:cNvSpPr/>
          <p:nvPr/>
        </p:nvSpPr>
        <p:spPr>
          <a:xfrm>
            <a:off x="3591983" y="1642451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654576" y="1642451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591983" y="2007648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654576" y="200593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3581890" y="237309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3591983" y="274099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4" name="43 Elipse"/>
          <p:cNvSpPr/>
          <p:nvPr/>
        </p:nvSpPr>
        <p:spPr>
          <a:xfrm>
            <a:off x="3591983" y="310239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3591983" y="3469232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3581890" y="384220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3591983" y="420224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3609510" y="4580742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4654576" y="2365281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4644483" y="274099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4644483" y="310239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4644483" y="346923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4648568" y="384220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4" name="53 Elipse"/>
          <p:cNvSpPr/>
          <p:nvPr/>
        </p:nvSpPr>
        <p:spPr>
          <a:xfrm>
            <a:off x="4654782" y="420224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4644483" y="4554125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56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5197" y="1290807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9521" y="2026073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9521" y="495052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3811" y="2771811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9521" y="3102398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2481" y="459048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Elipse"/>
          <p:cNvSpPr/>
          <p:nvPr/>
        </p:nvSpPr>
        <p:spPr>
          <a:xfrm>
            <a:off x="3612470" y="493508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69" name="68 Elipse"/>
          <p:cNvSpPr/>
          <p:nvPr/>
        </p:nvSpPr>
        <p:spPr>
          <a:xfrm>
            <a:off x="3612470" y="529512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3612470" y="567925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3622421" y="603929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3622421" y="639933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graphicFrame>
        <p:nvGraphicFramePr>
          <p:cNvPr id="73" name="7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38834"/>
              </p:ext>
            </p:extLst>
          </p:nvPr>
        </p:nvGraphicFramePr>
        <p:xfrm>
          <a:off x="5155200" y="1250372"/>
          <a:ext cx="489337" cy="5455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337"/>
              </a:tblGrid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4</a:t>
                      </a:r>
                    </a:p>
                  </a:txBody>
                  <a:tcPr marL="9525" marR="9525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7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15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3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14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7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-15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-22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12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-14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-12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21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-13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8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4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-13</a:t>
                      </a:r>
                    </a:p>
                  </a:txBody>
                  <a:tcPr marL="9525" marR="9525" marT="9525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5" name="74 Elipse"/>
          <p:cNvSpPr/>
          <p:nvPr/>
        </p:nvSpPr>
        <p:spPr>
          <a:xfrm>
            <a:off x="4654782" y="493508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4657536" y="530301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7" name="76 Elipse"/>
          <p:cNvSpPr/>
          <p:nvPr/>
        </p:nvSpPr>
        <p:spPr>
          <a:xfrm>
            <a:off x="4654576" y="567602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4657536" y="603929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4657536" y="6407485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81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2481" y="567060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2481" y="6399330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2481" y="2393886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2481" y="531921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2481" y="603929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2481" y="3474005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C:\Users\fgalvez\Desktop\g38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2481" y="387040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fgalvez\Desktop\g38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2481" y="423909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91 CuadroTexto"/>
          <p:cNvSpPr txBox="1"/>
          <p:nvPr/>
        </p:nvSpPr>
        <p:spPr>
          <a:xfrm>
            <a:off x="71500" y="179348"/>
            <a:ext cx="90724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RANKING CUMPLIMIENTO CORPORACIONES MUNICIPALES</a:t>
            </a:r>
            <a:endParaRPr lang="es-CL" sz="2400" dirty="0">
              <a:solidFill>
                <a:schemeClr val="tx2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8314419" y="6188839"/>
            <a:ext cx="540060" cy="529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2/4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77145" y="631722"/>
            <a:ext cx="180020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Puntaje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1791698" y="633600"/>
            <a:ext cx="3968941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Ranking anual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3401870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2015</a:t>
            </a:r>
            <a:endParaRPr lang="es-CL" b="1" dirty="0">
              <a:solidFill>
                <a:schemeClr val="tx2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4428999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5"/>
                </a:solidFill>
                <a:latin typeface="Segoe UI Semilight" pitchFamily="34" charset="0"/>
                <a:cs typeface="Segoe UI Semilight" pitchFamily="34" charset="0"/>
              </a:rPr>
              <a:t>2014</a:t>
            </a:r>
            <a:endParaRPr lang="es-CL" b="1" dirty="0">
              <a:solidFill>
                <a:schemeClr val="accent5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358770" y="1022539"/>
            <a:ext cx="1106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Corporaciones</a:t>
            </a:r>
            <a:endParaRPr lang="es-CL" sz="1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5040560" y="921085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Diferencia de lugar </a:t>
            </a:r>
            <a:endParaRPr lang="es-CL" sz="900" dirty="0">
              <a:latin typeface="Segoe UI Semibold" pitchFamily="34" charset="0"/>
              <a:cs typeface="Segoe UI Semibold" pitchFamily="34" charset="0"/>
            </a:endParaRPr>
          </a:p>
        </p:txBody>
      </p:sp>
      <p:grpSp>
        <p:nvGrpSpPr>
          <p:cNvPr id="103" name="102 Grupo"/>
          <p:cNvGrpSpPr/>
          <p:nvPr/>
        </p:nvGrpSpPr>
        <p:grpSpPr>
          <a:xfrm>
            <a:off x="7137285" y="953725"/>
            <a:ext cx="720080" cy="315035"/>
            <a:chOff x="6507215" y="953725"/>
            <a:chExt cx="720080" cy="315035"/>
          </a:xfrm>
        </p:grpSpPr>
        <p:sp>
          <p:nvSpPr>
            <p:cNvPr id="104" name="103 CuadroTexto"/>
            <p:cNvSpPr txBox="1"/>
            <p:nvPr/>
          </p:nvSpPr>
          <p:spPr>
            <a:xfrm>
              <a:off x="6507215" y="1114872"/>
              <a:ext cx="720080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bg1">
                      <a:lumMod val="50000"/>
                    </a:schemeClr>
                  </a:solidFill>
                  <a:latin typeface="Segoe UI Semilight" pitchFamily="34" charset="0"/>
                  <a:cs typeface="Segoe UI Semilight" pitchFamily="34" charset="0"/>
                </a:rPr>
                <a:t>2014</a:t>
              </a:r>
              <a:endParaRPr lang="es-CL" sz="1000" b="1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05" name="104 CuadroTexto"/>
            <p:cNvSpPr txBox="1"/>
            <p:nvPr/>
          </p:nvSpPr>
          <p:spPr>
            <a:xfrm>
              <a:off x="6597223" y="953725"/>
              <a:ext cx="540062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tx2"/>
                  </a:solidFill>
                  <a:latin typeface="Segoe UI Semilight" pitchFamily="34" charset="0"/>
                  <a:cs typeface="Segoe UI Semilight" pitchFamily="34" charset="0"/>
                </a:rPr>
                <a:t>2015</a:t>
              </a:r>
              <a:endParaRPr lang="es-CL" sz="1000" b="1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106" name="105 Rectángulo"/>
          <p:cNvSpPr/>
          <p:nvPr/>
        </p:nvSpPr>
        <p:spPr>
          <a:xfrm>
            <a:off x="7227295" y="1137955"/>
            <a:ext cx="90009" cy="972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7" name="106 Rectángulo"/>
          <p:cNvSpPr/>
          <p:nvPr/>
        </p:nvSpPr>
        <p:spPr>
          <a:xfrm>
            <a:off x="7227295" y="982044"/>
            <a:ext cx="90009" cy="97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523107"/>
              </p:ext>
            </p:extLst>
          </p:nvPr>
        </p:nvGraphicFramePr>
        <p:xfrm>
          <a:off x="6201873" y="1252800"/>
          <a:ext cx="1115431" cy="562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5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1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67172"/>
              </p:ext>
            </p:extLst>
          </p:nvPr>
        </p:nvGraphicFramePr>
        <p:xfrm>
          <a:off x="5742130" y="1249200"/>
          <a:ext cx="1935215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066"/>
                <a:gridCol w="670600"/>
                <a:gridCol w="679549"/>
              </a:tblGrid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44,00%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43,92%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43,77%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43,26%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42,69%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41,76%</a:t>
                      </a:r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39,79%</a:t>
                      </a:r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34,82%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34,73%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34,35%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33,71%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31,53%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26,11%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25,60%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18,77%</a:t>
                      </a:r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33654"/>
              </p:ext>
            </p:extLst>
          </p:nvPr>
        </p:nvGraphicFramePr>
        <p:xfrm>
          <a:off x="1944000" y="1250372"/>
          <a:ext cx="3240360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720080"/>
                <a:gridCol w="360040"/>
                <a:gridCol w="720080"/>
              </a:tblGrid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Melipilla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Pozo Almonte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Panguipulli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Rancagua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Calera de Tango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La Reina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 err="1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Queilen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San Vicente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Curaco</a:t>
                      </a:r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 de Vélez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 err="1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Pirque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Ancud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Conchalí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La Florida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Lo Prado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Quinta Normal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3571200" y="127440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1026" name="Picture 2" descr="C:\Users\fgalvez\Desktop\g389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7004" y="4959170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/>
          <p:cNvSpPr/>
          <p:nvPr/>
        </p:nvSpPr>
        <p:spPr>
          <a:xfrm>
            <a:off x="3586506" y="1642451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586506" y="2007648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3576413" y="237309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3586506" y="274099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4" name="43 Elipse"/>
          <p:cNvSpPr/>
          <p:nvPr/>
        </p:nvSpPr>
        <p:spPr>
          <a:xfrm>
            <a:off x="3586506" y="3102398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3586506" y="3469232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3581890" y="384220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3586506" y="420224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3604033" y="4580742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56" name="Picture 2" descr="C:\Users\fgalvez\Desktop\g389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9720" y="1290807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4044" y="2387191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4599130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Elipse"/>
          <p:cNvSpPr/>
          <p:nvPr/>
        </p:nvSpPr>
        <p:spPr>
          <a:xfrm>
            <a:off x="3606993" y="493508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69" name="68 Elipse"/>
          <p:cNvSpPr/>
          <p:nvPr/>
        </p:nvSpPr>
        <p:spPr>
          <a:xfrm>
            <a:off x="3606993" y="529512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3606993" y="567925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3616944" y="603929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3616944" y="639933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graphicFrame>
        <p:nvGraphicFramePr>
          <p:cNvPr id="74" name="7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535"/>
              </p:ext>
            </p:extLst>
          </p:nvPr>
        </p:nvGraphicFramePr>
        <p:xfrm>
          <a:off x="5155200" y="1250372"/>
          <a:ext cx="489337" cy="54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337"/>
              </a:tblGrid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4</a:t>
                      </a:r>
                    </a:p>
                  </a:txBody>
                  <a:tcPr marL="9525" marR="9525" marT="108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-11</a:t>
                      </a:r>
                    </a:p>
                  </a:txBody>
                  <a:tcPr marL="9525" marR="9525" marT="144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-6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-3</a:t>
                      </a: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-22</a:t>
                      </a:r>
                    </a:p>
                  </a:txBody>
                  <a:tcPr marL="9525" marR="9525" marT="108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-30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108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8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108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-8</a:t>
                      </a:r>
                    </a:p>
                  </a:txBody>
                  <a:tcPr marL="9525" marR="9525" marT="180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0</a:t>
                      </a:r>
                    </a:p>
                  </a:txBody>
                  <a:tcPr marL="9525" marR="9525" marT="180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-28</a:t>
                      </a:r>
                    </a:p>
                  </a:txBody>
                  <a:tcPr marL="9525" marR="9525" marT="144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8</a:t>
                      </a:r>
                    </a:p>
                  </a:txBody>
                  <a:tcPr marL="9525" marR="9525" marT="180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-23</a:t>
                      </a:r>
                    </a:p>
                  </a:txBody>
                  <a:tcPr marL="9525" marR="9525" marT="180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-14</a:t>
                      </a:r>
                    </a:p>
                  </a:txBody>
                  <a:tcPr marL="9525" marR="9525" marT="144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-18</a:t>
                      </a:r>
                    </a:p>
                  </a:txBody>
                  <a:tcPr marL="9525" marR="9525" marT="108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-20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180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6" name="75 Elipse"/>
          <p:cNvSpPr/>
          <p:nvPr/>
        </p:nvSpPr>
        <p:spPr>
          <a:xfrm>
            <a:off x="4649099" y="127238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7" name="76 Elipse"/>
          <p:cNvSpPr/>
          <p:nvPr/>
        </p:nvSpPr>
        <p:spPr>
          <a:xfrm>
            <a:off x="4649099" y="1642451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4649099" y="200593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4649099" y="2365281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0" name="79 Elipse"/>
          <p:cNvSpPr/>
          <p:nvPr/>
        </p:nvSpPr>
        <p:spPr>
          <a:xfrm>
            <a:off x="4639006" y="274099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4639006" y="3108353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2" name="81 Elipse"/>
          <p:cNvSpPr/>
          <p:nvPr/>
        </p:nvSpPr>
        <p:spPr>
          <a:xfrm>
            <a:off x="4639006" y="346923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3" name="82 Elipse"/>
          <p:cNvSpPr/>
          <p:nvPr/>
        </p:nvSpPr>
        <p:spPr>
          <a:xfrm>
            <a:off x="4639006" y="384220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4" name="83 Elipse"/>
          <p:cNvSpPr/>
          <p:nvPr/>
        </p:nvSpPr>
        <p:spPr>
          <a:xfrm>
            <a:off x="4649305" y="420224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39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5" name="84 Elipse"/>
          <p:cNvSpPr/>
          <p:nvPr/>
        </p:nvSpPr>
        <p:spPr>
          <a:xfrm>
            <a:off x="4639006" y="4554125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6" name="85 Elipse"/>
          <p:cNvSpPr/>
          <p:nvPr/>
        </p:nvSpPr>
        <p:spPr>
          <a:xfrm>
            <a:off x="4649305" y="493508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7" name="86 Elipse"/>
          <p:cNvSpPr/>
          <p:nvPr/>
        </p:nvSpPr>
        <p:spPr>
          <a:xfrm>
            <a:off x="4652059" y="530301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19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8" name="87 Elipse"/>
          <p:cNvSpPr/>
          <p:nvPr/>
        </p:nvSpPr>
        <p:spPr>
          <a:xfrm>
            <a:off x="4649099" y="567602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89" name="88 Elipse"/>
          <p:cNvSpPr/>
          <p:nvPr/>
        </p:nvSpPr>
        <p:spPr>
          <a:xfrm>
            <a:off x="4652059" y="6039290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90" name="89 Elipse"/>
          <p:cNvSpPr/>
          <p:nvPr/>
        </p:nvSpPr>
        <p:spPr>
          <a:xfrm>
            <a:off x="4652059" y="6407485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25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pic>
        <p:nvPicPr>
          <p:cNvPr id="91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1665158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2033845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2745278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387040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531056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5670603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6039290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004" y="6399330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" descr="C:\Users\fgalvez\Desktop\rect6642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03" y="4239089"/>
            <a:ext cx="270031" cy="2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uadroTexto"/>
          <p:cNvSpPr txBox="1"/>
          <p:nvPr/>
        </p:nvSpPr>
        <p:spPr>
          <a:xfrm>
            <a:off x="71500" y="179348"/>
            <a:ext cx="90724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RANKING CUMPLIMIENTO CORPORACIONES MUNICIPALES</a:t>
            </a:r>
            <a:endParaRPr lang="es-CL" sz="2400" dirty="0">
              <a:solidFill>
                <a:schemeClr val="tx2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8314419" y="6188839"/>
            <a:ext cx="540060" cy="529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Segoe UI Semilight" pitchFamily="34" charset="0"/>
                <a:cs typeface="Segoe UI Semilight" pitchFamily="34" charset="0"/>
              </a:rPr>
              <a:t>3</a:t>
            </a:r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/4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5877145" y="631722"/>
            <a:ext cx="180020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Puntaje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1791698" y="633600"/>
            <a:ext cx="3968941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Ranking anual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3401870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2015</a:t>
            </a:r>
            <a:endParaRPr lang="es-CL" b="1" dirty="0">
              <a:solidFill>
                <a:schemeClr val="tx2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4428999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5"/>
                </a:solidFill>
                <a:latin typeface="Segoe UI Semilight" pitchFamily="34" charset="0"/>
                <a:cs typeface="Segoe UI Semilight" pitchFamily="34" charset="0"/>
              </a:rPr>
              <a:t>2014</a:t>
            </a:r>
            <a:endParaRPr lang="es-CL" b="1" dirty="0">
              <a:solidFill>
                <a:schemeClr val="accent5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2358770" y="1022539"/>
            <a:ext cx="1106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Corporaciones</a:t>
            </a:r>
            <a:endParaRPr lang="es-CL" sz="1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5040560" y="921085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Diferencia de lugar </a:t>
            </a:r>
            <a:endParaRPr lang="es-CL" sz="900" dirty="0">
              <a:latin typeface="Segoe UI Semibold" pitchFamily="34" charset="0"/>
              <a:cs typeface="Segoe UI Semibold" pitchFamily="34" charset="0"/>
            </a:endParaRPr>
          </a:p>
        </p:txBody>
      </p:sp>
      <p:grpSp>
        <p:nvGrpSpPr>
          <p:cNvPr id="116" name="115 Grupo"/>
          <p:cNvGrpSpPr/>
          <p:nvPr/>
        </p:nvGrpSpPr>
        <p:grpSpPr>
          <a:xfrm>
            <a:off x="7137285" y="953725"/>
            <a:ext cx="720080" cy="315035"/>
            <a:chOff x="6507215" y="953725"/>
            <a:chExt cx="720080" cy="315035"/>
          </a:xfrm>
        </p:grpSpPr>
        <p:sp>
          <p:nvSpPr>
            <p:cNvPr id="117" name="116 CuadroTexto"/>
            <p:cNvSpPr txBox="1"/>
            <p:nvPr/>
          </p:nvSpPr>
          <p:spPr>
            <a:xfrm>
              <a:off x="6507215" y="1114872"/>
              <a:ext cx="720080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bg1">
                      <a:lumMod val="50000"/>
                    </a:schemeClr>
                  </a:solidFill>
                  <a:latin typeface="Segoe UI Semilight" pitchFamily="34" charset="0"/>
                  <a:cs typeface="Segoe UI Semilight" pitchFamily="34" charset="0"/>
                </a:rPr>
                <a:t>2014</a:t>
              </a:r>
              <a:endParaRPr lang="es-CL" sz="1000" b="1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6597223" y="953725"/>
              <a:ext cx="540062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tx2"/>
                  </a:solidFill>
                  <a:latin typeface="Segoe UI Semilight" pitchFamily="34" charset="0"/>
                  <a:cs typeface="Segoe UI Semilight" pitchFamily="34" charset="0"/>
                </a:rPr>
                <a:t>2015</a:t>
              </a:r>
              <a:endParaRPr lang="es-CL" sz="1000" b="1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119" name="118 Rectángulo"/>
          <p:cNvSpPr/>
          <p:nvPr/>
        </p:nvSpPr>
        <p:spPr>
          <a:xfrm>
            <a:off x="7227295" y="1137955"/>
            <a:ext cx="90009" cy="972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0" name="119 Rectángulo"/>
          <p:cNvSpPr/>
          <p:nvPr/>
        </p:nvSpPr>
        <p:spPr>
          <a:xfrm>
            <a:off x="7227295" y="982044"/>
            <a:ext cx="90009" cy="97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6" name="Picture 4" descr="C:\Users\fgalvez\Desktop\g38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0065" y="3102398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fgalvez\Desktop\g389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8049" y="3491897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672889"/>
              </p:ext>
            </p:extLst>
          </p:nvPr>
        </p:nvGraphicFramePr>
        <p:xfrm>
          <a:off x="6202800" y="1252418"/>
          <a:ext cx="900000" cy="562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068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6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84707"/>
              </p:ext>
            </p:extLst>
          </p:nvPr>
        </p:nvGraphicFramePr>
        <p:xfrm>
          <a:off x="5742130" y="1249200"/>
          <a:ext cx="1935215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066"/>
                <a:gridCol w="670600"/>
                <a:gridCol w="679549"/>
              </a:tblGrid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17,82%</a:t>
                      </a:r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16,67%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16,25%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7,15%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2,68%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2,68%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2,50%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34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600" dirty="0">
                        <a:solidFill>
                          <a:schemeClr val="tx2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70104"/>
              </p:ext>
            </p:extLst>
          </p:nvPr>
        </p:nvGraphicFramePr>
        <p:xfrm>
          <a:off x="1944000" y="1250372"/>
          <a:ext cx="324036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720080"/>
                <a:gridCol w="360040"/>
                <a:gridCol w="720080"/>
              </a:tblGrid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err="1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Dalcahue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María</a:t>
                      </a:r>
                      <a:r>
                        <a:rPr lang="es-CL" sz="1200" kern="1200" baseline="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 Pinto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Lampa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San Fernando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err="1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Quellón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Iquique</a:t>
                      </a:r>
                      <a:endParaRPr lang="es-CL" sz="12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San José de Maipo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Tiltil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3571200" y="127440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46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654576" y="127238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44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591983" y="1642451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654576" y="1642451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591983" y="2007648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48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654576" y="200593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3581890" y="2373090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49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3591983" y="2740997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50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4" name="43 Elipse"/>
          <p:cNvSpPr/>
          <p:nvPr/>
        </p:nvSpPr>
        <p:spPr>
          <a:xfrm>
            <a:off x="3591983" y="3105318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3591983" y="3469232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3607590" y="3834045"/>
            <a:ext cx="324986" cy="30688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4654576" y="2365281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51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4644483" y="2740997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4644483" y="3105318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47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4644483" y="3469232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52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4644483" y="3834045"/>
            <a:ext cx="324986" cy="30688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s-CL" sz="1600" dirty="0" smtClean="0">
                <a:latin typeface="Segoe UI Semilight" pitchFamily="34" charset="0"/>
                <a:ea typeface="SimHei" pitchFamily="49" charset="-122"/>
                <a:cs typeface="Segoe UI Semilight" pitchFamily="34" charset="0"/>
              </a:rPr>
              <a:t>53</a:t>
            </a:r>
            <a:endParaRPr lang="es-CL" sz="1600" dirty="0">
              <a:latin typeface="Segoe UI Semilight" pitchFamily="34" charset="0"/>
              <a:ea typeface="SimHei" pitchFamily="49" charset="-122"/>
              <a:cs typeface="Segoe UI Semilight" pitchFamily="34" charset="0"/>
            </a:endParaRPr>
          </a:p>
        </p:txBody>
      </p:sp>
      <p:graphicFrame>
        <p:nvGraphicFramePr>
          <p:cNvPr id="48" name="4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92800"/>
              </p:ext>
            </p:extLst>
          </p:nvPr>
        </p:nvGraphicFramePr>
        <p:xfrm>
          <a:off x="5137200" y="1250372"/>
          <a:ext cx="489337" cy="2876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337"/>
              </a:tblGrid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-2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108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3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108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-8</a:t>
                      </a:r>
                    </a:p>
                  </a:txBody>
                  <a:tcPr marL="9525" marR="9525" marT="144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2</a:t>
                      </a:r>
                    </a:p>
                  </a:txBody>
                  <a:tcPr marL="9525" marR="95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-8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180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-4</a:t>
                      </a:r>
                      <a:endParaRPr lang="es-CL" sz="1300" kern="1200" dirty="0">
                        <a:solidFill>
                          <a:schemeClr val="tx1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marL="9525" marR="9525" marT="360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0</a:t>
                      </a:r>
                    </a:p>
                  </a:txBody>
                  <a:tcPr marL="9525" marR="9525" marT="180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s-CL" sz="1300" kern="1200" dirty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4" descr="C:\Users\fgalvez\Desktop\g38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0825" y="2025198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fgalvez\Desktop\g38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0825" y="2753925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C:\Users\fgalvez\Desktop\g38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0825" y="3105318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fgalvez\Desktop\g389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0825" y="2393885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fgalvez\Desktop\rect6642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25" y="3474005"/>
            <a:ext cx="270031" cy="2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fgalvez\Desktop\rect6642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24" y="3834045"/>
            <a:ext cx="270031" cy="2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58 CuadroTexto"/>
          <p:cNvSpPr txBox="1"/>
          <p:nvPr/>
        </p:nvSpPr>
        <p:spPr>
          <a:xfrm>
            <a:off x="71500" y="179348"/>
            <a:ext cx="90724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RANKING CUMPLIMIENTO CORPORACIONES MUNICIPALES</a:t>
            </a:r>
            <a:endParaRPr lang="es-CL" sz="2400" dirty="0">
              <a:solidFill>
                <a:schemeClr val="tx2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8314419" y="6188839"/>
            <a:ext cx="540060" cy="529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Segoe UI Semilight" pitchFamily="34" charset="0"/>
                <a:cs typeface="Segoe UI Semilight" pitchFamily="34" charset="0"/>
              </a:rPr>
              <a:t>4</a:t>
            </a:r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/4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877145" y="631722"/>
            <a:ext cx="180020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Puntaje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791698" y="633600"/>
            <a:ext cx="3968941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Ranking anual</a:t>
            </a:r>
            <a:endParaRPr lang="es-CL" sz="12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401870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2015</a:t>
            </a:r>
            <a:endParaRPr lang="es-CL" b="1" dirty="0">
              <a:solidFill>
                <a:schemeClr val="tx2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4428999" y="9060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5"/>
                </a:solidFill>
                <a:latin typeface="Segoe UI Semilight" pitchFamily="34" charset="0"/>
                <a:cs typeface="Segoe UI Semilight" pitchFamily="34" charset="0"/>
              </a:rPr>
              <a:t>2014</a:t>
            </a:r>
            <a:endParaRPr lang="es-CL" b="1" dirty="0">
              <a:solidFill>
                <a:schemeClr val="accent5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2358770" y="1022539"/>
            <a:ext cx="1106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Corporaciones</a:t>
            </a:r>
            <a:endParaRPr lang="es-CL" sz="1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040560" y="921085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latin typeface="Segoe UI Semibold" pitchFamily="34" charset="0"/>
                <a:cs typeface="Segoe UI Semibold" pitchFamily="34" charset="0"/>
              </a:rPr>
              <a:t>Diferencia de lugar </a:t>
            </a:r>
            <a:endParaRPr lang="es-CL" sz="900" dirty="0">
              <a:latin typeface="Segoe UI Semibold" pitchFamily="34" charset="0"/>
              <a:cs typeface="Segoe UI Semibold" pitchFamily="34" charset="0"/>
            </a:endParaRPr>
          </a:p>
        </p:txBody>
      </p:sp>
      <p:grpSp>
        <p:nvGrpSpPr>
          <p:cNvPr id="73" name="72 Grupo"/>
          <p:cNvGrpSpPr/>
          <p:nvPr/>
        </p:nvGrpSpPr>
        <p:grpSpPr>
          <a:xfrm>
            <a:off x="7137285" y="953725"/>
            <a:ext cx="720080" cy="315035"/>
            <a:chOff x="6507215" y="953725"/>
            <a:chExt cx="720080" cy="315035"/>
          </a:xfrm>
        </p:grpSpPr>
        <p:sp>
          <p:nvSpPr>
            <p:cNvPr id="74" name="73 CuadroTexto"/>
            <p:cNvSpPr txBox="1"/>
            <p:nvPr/>
          </p:nvSpPr>
          <p:spPr>
            <a:xfrm>
              <a:off x="6507215" y="1114872"/>
              <a:ext cx="720080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bg1">
                      <a:lumMod val="50000"/>
                    </a:schemeClr>
                  </a:solidFill>
                  <a:latin typeface="Segoe UI Semilight" pitchFamily="34" charset="0"/>
                  <a:cs typeface="Segoe UI Semilight" pitchFamily="34" charset="0"/>
                </a:rPr>
                <a:t>2014</a:t>
              </a:r>
              <a:endParaRPr lang="es-CL" sz="1000" b="1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6597223" y="953725"/>
              <a:ext cx="540062" cy="15388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CL" sz="1000" b="1" dirty="0" smtClean="0">
                  <a:solidFill>
                    <a:schemeClr val="tx2"/>
                  </a:solidFill>
                  <a:latin typeface="Segoe UI Semilight" pitchFamily="34" charset="0"/>
                  <a:cs typeface="Segoe UI Semilight" pitchFamily="34" charset="0"/>
                </a:rPr>
                <a:t>2015</a:t>
              </a:r>
              <a:endParaRPr lang="es-CL" sz="1000" b="1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76" name="75 Rectángulo"/>
          <p:cNvSpPr/>
          <p:nvPr/>
        </p:nvSpPr>
        <p:spPr>
          <a:xfrm>
            <a:off x="7227295" y="1137955"/>
            <a:ext cx="90009" cy="972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76 Rectángulo"/>
          <p:cNvSpPr/>
          <p:nvPr/>
        </p:nvSpPr>
        <p:spPr>
          <a:xfrm>
            <a:off x="7227295" y="982044"/>
            <a:ext cx="90009" cy="97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7" name="Picture 4" descr="C:\Users\fgalvez\Desktop\g38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0824" y="1272382"/>
            <a:ext cx="278677" cy="2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fgalvez\Desktop\g389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1950" y="1695019"/>
            <a:ext cx="27003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903915"/>
              </p:ext>
            </p:extLst>
          </p:nvPr>
        </p:nvGraphicFramePr>
        <p:xfrm>
          <a:off x="6202800" y="1252417"/>
          <a:ext cx="745464" cy="296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4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b="1" i="1" dirty="0" smtClean="0">
                <a:solidFill>
                  <a:srgbClr val="0070C0"/>
                </a:solidFill>
              </a:rPr>
              <a:t>Ranking Corporaciones Municipales 2015</a:t>
            </a:r>
            <a:endParaRPr lang="es-CL" sz="3200" b="1" i="1" dirty="0">
              <a:solidFill>
                <a:srgbClr val="0070C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16643"/>
              </p:ext>
            </p:extLst>
          </p:nvPr>
        </p:nvGraphicFramePr>
        <p:xfrm>
          <a:off x="899592" y="1268760"/>
          <a:ext cx="7848872" cy="4918273"/>
        </p:xfrm>
        <a:graphic>
          <a:graphicData uri="http://schemas.openxmlformats.org/drawingml/2006/table">
            <a:tbl>
              <a:tblPr/>
              <a:tblGrid>
                <a:gridCol w="3168352"/>
                <a:gridCol w="1080120"/>
                <a:gridCol w="1728192"/>
                <a:gridCol w="1872208"/>
              </a:tblGrid>
              <a:tr h="615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Institución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Región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Ranking Corporación Municipal 2014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Ranking </a:t>
                      </a:r>
                      <a:r>
                        <a:rPr lang="es-CL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Corporación </a:t>
                      </a:r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Municipal 2015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PUERTO NATALES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PROVIDENCIA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CHONCHI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PEÑALOLEN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PUENTE ALTO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JOAQUIN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RENCA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149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LAS CONDES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PUNTA ARENAS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COLINA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221734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 SERENA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QUILPUE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MAIPU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CERRO NAVIA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BERNARDO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PUQUELDON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MACUL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VILLA ALEMANA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7878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ÑUÑOA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ANTOFAGASTA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VALPARAÍSO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MIGUEL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ISLA DE MAIPO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TALAGANTE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37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9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4893" y="116632"/>
            <a:ext cx="7013250" cy="504056"/>
          </a:xfrm>
        </p:spPr>
        <p:txBody>
          <a:bodyPr>
            <a:normAutofit fontScale="90000"/>
          </a:bodyPr>
          <a:lstStyle/>
          <a:p>
            <a:r>
              <a:rPr lang="es-CL" sz="3200" b="1" i="1" dirty="0" smtClean="0">
                <a:solidFill>
                  <a:srgbClr val="0070C0"/>
                </a:solidFill>
              </a:rPr>
              <a:t>Ranking Corporaciones Municipales 2015</a:t>
            </a:r>
            <a:endParaRPr lang="es-CL" sz="3200" b="1" i="1" dirty="0">
              <a:solidFill>
                <a:srgbClr val="0070C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37565"/>
              </p:ext>
            </p:extLst>
          </p:nvPr>
        </p:nvGraphicFramePr>
        <p:xfrm>
          <a:off x="971600" y="764704"/>
          <a:ext cx="7848872" cy="5656568"/>
        </p:xfrm>
        <a:graphic>
          <a:graphicData uri="http://schemas.openxmlformats.org/drawingml/2006/table">
            <a:tbl>
              <a:tblPr/>
              <a:tblGrid>
                <a:gridCol w="3384376"/>
                <a:gridCol w="1008112"/>
                <a:gridCol w="1872208"/>
                <a:gridCol w="1584176"/>
              </a:tblGrid>
              <a:tr h="43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Institución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Región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Ranking Corporación Municipal 2014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Ranking </a:t>
                      </a:r>
                      <a:r>
                        <a:rPr lang="es-CL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Corporación </a:t>
                      </a:r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Municipal 2015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937" marR="7937" marT="79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5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CASTRO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PUDAHUEL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QUINCHAO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VIÑA DEL MAR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CALAMA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BUIN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MELIPILLA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POZO ALMONTE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PANGUIPULLI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RANCAGUA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CALERA DE TANGO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 REINA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QUEILEN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VICENTE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CURACO DE VELEZ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PIRQUE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ANCUD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CONCHALI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LA FLORIDA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LO PRADO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QUINTA NORMAL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DALCAHUE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MARIA PINTO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LAMPA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FERNANDO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 DE QUELLÓN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IQUIQUE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SAN JOSE DE MAIPO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8009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TILTIL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0232" y="6467884"/>
            <a:ext cx="2133600" cy="365125"/>
          </a:xfrm>
        </p:spPr>
        <p:txBody>
          <a:bodyPr/>
          <a:lstStyle/>
          <a:p>
            <a:fld id="{5E526718-DA5E-48B5-B4F0-17F73C2FA3FB}" type="slidenum">
              <a:rPr lang="es-CL" smtClean="0"/>
              <a:t>38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4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p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02702"/>
            <a:ext cx="5643602" cy="1647832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39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73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99455" y="278503"/>
            <a:ext cx="5381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Consistencia de la Información</a:t>
            </a:r>
            <a:endParaRPr kumimoji="0" lang="es-CL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3886" y="980728"/>
            <a:ext cx="4516186" cy="2372082"/>
          </a:xfrm>
          <a:prstGeom prst="frame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Informes anteriores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Reclamos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Bases de datos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Propia Web de la Corporación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s-ES" b="1" kern="0" dirty="0" smtClean="0">
                <a:solidFill>
                  <a:srgbClr val="0070C0"/>
                </a:solidFill>
                <a:latin typeface="+mj-lt"/>
              </a:rPr>
              <a:t>Comparación entre Corporaciones</a:t>
            </a: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Navegando por la Web (</a:t>
            </a:r>
            <a:r>
              <a:rPr kumimoji="0" lang="es-E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oogle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600" y="3808828"/>
            <a:ext cx="1998046" cy="3385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Subsidios y beneficios</a:t>
            </a:r>
          </a:p>
        </p:txBody>
      </p:sp>
      <p:pic>
        <p:nvPicPr>
          <p:cNvPr id="8" name="Picture 22" descr="C:\Documents and Settings\shormazabal\Escritorio\Material para Infografías\benefic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882" y="4365104"/>
            <a:ext cx="1071571" cy="107157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923593" y="5589240"/>
            <a:ext cx="2094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COHERENCIA CON PÁGINA WEB DEL SERVICIO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148063" y="3824489"/>
            <a:ext cx="1656185" cy="2287971"/>
            <a:chOff x="3707898" y="3824489"/>
            <a:chExt cx="1656185" cy="2287971"/>
          </a:xfrm>
        </p:grpSpPr>
        <p:sp>
          <p:nvSpPr>
            <p:cNvPr id="10" name="9 Rectángulo"/>
            <p:cNvSpPr/>
            <p:nvPr/>
          </p:nvSpPr>
          <p:spPr>
            <a:xfrm>
              <a:off x="3995936" y="3824489"/>
              <a:ext cx="1037079" cy="338554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70000"/>
                    <a:satMod val="130000"/>
                  </a:sysClr>
                </a:gs>
                <a:gs pos="43000">
                  <a:sysClr val="windowText" lastClr="000000">
                    <a:tint val="44000"/>
                    <a:satMod val="165000"/>
                  </a:sysClr>
                </a:gs>
                <a:gs pos="93000">
                  <a:sysClr val="windowText" lastClr="000000">
                    <a:tint val="15000"/>
                    <a:satMod val="165000"/>
                  </a:sysClr>
                </a:gs>
                <a:gs pos="100000">
                  <a:sysClr val="windowText" lastClr="000000"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Auditorías</a:t>
              </a:r>
            </a:p>
          </p:txBody>
        </p:sp>
        <p:pic>
          <p:nvPicPr>
            <p:cNvPr id="11" name="Picture 21" descr="C:\Documents and Settings\shormazabal\Escritorio\Material para Infografías\Carpeta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801" y="4486935"/>
              <a:ext cx="984237" cy="984237"/>
            </a:xfrm>
            <a:prstGeom prst="rect">
              <a:avLst/>
            </a:prstGeom>
            <a:noFill/>
          </p:spPr>
        </p:pic>
        <p:sp>
          <p:nvSpPr>
            <p:cNvPr id="4" name="3 Rectángulo"/>
            <p:cNvSpPr/>
            <p:nvPr/>
          </p:nvSpPr>
          <p:spPr>
            <a:xfrm>
              <a:off x="3707898" y="5589240"/>
              <a:ext cx="16561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400" b="1" dirty="0">
                  <a:solidFill>
                    <a:srgbClr val="0070C0"/>
                  </a:solidFill>
                  <a:latin typeface="+mj-lt"/>
                </a:rPr>
                <a:t>BASE DE DATOS página web de CGR</a:t>
              </a:r>
              <a:endParaRPr lang="es-CL" sz="14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948263" y="3824489"/>
            <a:ext cx="2088233" cy="2534192"/>
            <a:chOff x="6098231" y="3824489"/>
            <a:chExt cx="2088233" cy="2534192"/>
          </a:xfrm>
        </p:grpSpPr>
        <p:sp>
          <p:nvSpPr>
            <p:cNvPr id="13" name="12 Rectángulo"/>
            <p:cNvSpPr/>
            <p:nvPr/>
          </p:nvSpPr>
          <p:spPr>
            <a:xfrm>
              <a:off x="6516216" y="3824489"/>
              <a:ext cx="1252266" cy="338554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70000"/>
                    <a:satMod val="130000"/>
                  </a:sysClr>
                </a:gs>
                <a:gs pos="43000">
                  <a:sysClr val="windowText" lastClr="000000">
                    <a:tint val="44000"/>
                    <a:satMod val="165000"/>
                  </a:sysClr>
                </a:gs>
                <a:gs pos="93000">
                  <a:sysClr val="windowText" lastClr="000000">
                    <a:tint val="15000"/>
                    <a:satMod val="165000"/>
                  </a:sysClr>
                </a:gs>
                <a:gs pos="100000">
                  <a:sysClr val="windowText" lastClr="000000"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Diario Oficial</a:t>
              </a:r>
            </a:p>
          </p:txBody>
        </p:sp>
        <p:pic>
          <p:nvPicPr>
            <p:cNvPr id="14" name="Picture 2" descr="C:\Documents and Settings\shormazabal\Escritorio\Material para Infografías\Actos Ad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78001" y="4436542"/>
              <a:ext cx="928695" cy="928694"/>
            </a:xfrm>
            <a:prstGeom prst="rect">
              <a:avLst/>
            </a:prstGeom>
            <a:noFill/>
          </p:spPr>
        </p:pic>
        <p:sp>
          <p:nvSpPr>
            <p:cNvPr id="15" name="14 Rectángulo"/>
            <p:cNvSpPr/>
            <p:nvPr/>
          </p:nvSpPr>
          <p:spPr>
            <a:xfrm>
              <a:off x="6098231" y="5589240"/>
              <a:ext cx="20882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DIARIO DIGITAL</a:t>
              </a:r>
              <a:br>
                <a:rPr kumimoji="0" lang="es-C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</a:br>
              <a:r>
                <a:rPr kumimoji="0" lang="es-C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BASE DE DATOS </a:t>
              </a:r>
              <a:endParaRPr kumimoji="0" lang="es-C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DIARIO </a:t>
              </a:r>
              <a:r>
                <a:rPr kumimoji="0" lang="es-C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DIGITAL</a:t>
              </a:r>
              <a:endPara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4</a:t>
            </a:fld>
            <a:endParaRPr lang="es-CL" dirty="0"/>
          </a:p>
        </p:txBody>
      </p:sp>
      <p:grpSp>
        <p:nvGrpSpPr>
          <p:cNvPr id="17" name="16 Grupo"/>
          <p:cNvGrpSpPr/>
          <p:nvPr/>
        </p:nvGrpSpPr>
        <p:grpSpPr>
          <a:xfrm>
            <a:off x="3275856" y="3805325"/>
            <a:ext cx="1872209" cy="2503415"/>
            <a:chOff x="3707898" y="3824489"/>
            <a:chExt cx="1656185" cy="2503415"/>
          </a:xfrm>
        </p:grpSpPr>
        <p:sp>
          <p:nvSpPr>
            <p:cNvPr id="18" name="17 Rectángulo"/>
            <p:cNvSpPr/>
            <p:nvPr/>
          </p:nvSpPr>
          <p:spPr>
            <a:xfrm>
              <a:off x="4026395" y="3824489"/>
              <a:ext cx="915635" cy="338554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70000"/>
                    <a:satMod val="130000"/>
                  </a:sysClr>
                </a:gs>
                <a:gs pos="43000">
                  <a:sysClr val="windowText" lastClr="000000">
                    <a:tint val="44000"/>
                    <a:satMod val="165000"/>
                  </a:sysClr>
                </a:gs>
                <a:gs pos="93000">
                  <a:sysClr val="windowText" lastClr="000000">
                    <a:tint val="15000"/>
                    <a:satMod val="165000"/>
                  </a:sysClr>
                </a:gs>
                <a:gs pos="100000">
                  <a:sysClr val="windowText" lastClr="000000"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Trámites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707898" y="5589240"/>
              <a:ext cx="16561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400" b="1" dirty="0" smtClean="0">
                  <a:solidFill>
                    <a:srgbClr val="0070C0"/>
                  </a:solidFill>
                  <a:latin typeface="+mj-lt"/>
                </a:rPr>
                <a:t>ADMISIÓN COLEGIO Y CONSULTORIO</a:t>
              </a:r>
              <a:endParaRPr lang="es-CL" sz="14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16" name="AutoShape 2" descr="Resultado de imagen para tra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01006"/>
            <a:ext cx="864096" cy="10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08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5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81150"/>
              </p:ext>
            </p:extLst>
          </p:nvPr>
        </p:nvGraphicFramePr>
        <p:xfrm>
          <a:off x="1043607" y="3861048"/>
          <a:ext cx="7344816" cy="2335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44217"/>
                <a:gridCol w="1728527"/>
                <a:gridCol w="1882270"/>
                <a:gridCol w="1789802"/>
              </a:tblGrid>
              <a:tr h="301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3600" dirty="0" smtClean="0">
                          <a:solidFill>
                            <a:srgbClr val="0070C0"/>
                          </a:solidFill>
                          <a:latin typeface="+mj-lt"/>
                          <a:cs typeface="Segoe UI" pitchFamily="34" charset="0"/>
                        </a:rPr>
                        <a:t>2013</a:t>
                      </a:r>
                      <a:endParaRPr lang="es-ES" sz="3600" dirty="0">
                        <a:solidFill>
                          <a:srgbClr val="0070C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3600" dirty="0" smtClean="0">
                          <a:solidFill>
                            <a:srgbClr val="0070C0"/>
                          </a:solidFill>
                          <a:latin typeface="+mj-lt"/>
                          <a:cs typeface="Segoe UI" pitchFamily="34" charset="0"/>
                        </a:rPr>
                        <a:t>2014</a:t>
                      </a:r>
                      <a:endParaRPr lang="es-ES" sz="3600" dirty="0">
                        <a:solidFill>
                          <a:srgbClr val="0070C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ES" sz="3600" dirty="0" smtClean="0">
                          <a:solidFill>
                            <a:srgbClr val="0070C0"/>
                          </a:solidFill>
                          <a:latin typeface="+mj-lt"/>
                          <a:cs typeface="Segoe UI" pitchFamily="34" charset="0"/>
                        </a:rPr>
                        <a:t>2015</a:t>
                      </a:r>
                      <a:endParaRPr lang="es-ES" sz="3600" dirty="0">
                        <a:solidFill>
                          <a:srgbClr val="0070C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2800" dirty="0" smtClean="0">
                          <a:solidFill>
                            <a:srgbClr val="0070C0"/>
                          </a:solidFill>
                          <a:latin typeface="+mj-lt"/>
                          <a:cs typeface="Segoe UI" pitchFamily="34" charset="0"/>
                        </a:rPr>
                        <a:t>Variación</a:t>
                      </a:r>
                      <a:endParaRPr lang="es-ES" sz="2800" dirty="0">
                        <a:solidFill>
                          <a:srgbClr val="0070C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7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3200" dirty="0" smtClean="0">
                          <a:solidFill>
                            <a:srgbClr val="0070C0"/>
                          </a:solidFill>
                          <a:latin typeface="+mj-lt"/>
                          <a:cs typeface="Segoe UI" pitchFamily="34" charset="0"/>
                        </a:rPr>
                        <a:t>13,26%</a:t>
                      </a:r>
                      <a:endParaRPr lang="es-ES" sz="3200" dirty="0">
                        <a:solidFill>
                          <a:srgbClr val="0070C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3200" kern="1200" dirty="0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45,73%</a:t>
                      </a:r>
                      <a:endParaRPr lang="es-ES" sz="3200" kern="1200" dirty="0">
                        <a:solidFill>
                          <a:srgbClr val="0070C0"/>
                        </a:solidFill>
                        <a:latin typeface="+mj-lt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ES" sz="3200" kern="1200" dirty="0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45,44%</a:t>
                      </a:r>
                      <a:endParaRPr lang="es-ES" sz="3200" kern="1200" dirty="0">
                        <a:solidFill>
                          <a:srgbClr val="0070C0"/>
                        </a:solidFill>
                        <a:latin typeface="+mj-lt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MX" sz="4400" b="1" dirty="0" smtClean="0">
                          <a:solidFill>
                            <a:srgbClr val="0070C0"/>
                          </a:solidFill>
                          <a:latin typeface="+mj-lt"/>
                          <a:cs typeface="Segoe UI" pitchFamily="34" charset="0"/>
                        </a:rPr>
                        <a:t>-0,29</a:t>
                      </a:r>
                      <a:endParaRPr lang="es-ES" sz="4000" b="1" dirty="0">
                        <a:solidFill>
                          <a:srgbClr val="0070C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7196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latin typeface="+mj-lt"/>
                          <a:cs typeface="Segoe UI" pitchFamily="34" charset="0"/>
                        </a:rPr>
                        <a:t>Puntaje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latin typeface="+mj-lt"/>
                          <a:cs typeface="Segoe UI" pitchFamily="34" charset="0"/>
                        </a:rPr>
                        <a:t> Promedio</a:t>
                      </a:r>
                    </a:p>
                    <a:p>
                      <a:pPr algn="ctr"/>
                      <a:r>
                        <a:rPr lang="es-CL" sz="1400" b="1" i="1" baseline="0" dirty="0" smtClean="0">
                          <a:solidFill>
                            <a:schemeClr val="bg1"/>
                          </a:solidFill>
                          <a:latin typeface="+mj-lt"/>
                          <a:cs typeface="Segoe UI" pitchFamily="34" charset="0"/>
                        </a:rPr>
                        <a:t>(53 Corporaciones fiscalizadas)</a:t>
                      </a:r>
                      <a:endParaRPr lang="es-ES" sz="1400" b="1" i="1" dirty="0">
                        <a:solidFill>
                          <a:schemeClr val="bg1"/>
                        </a:solidFill>
                        <a:latin typeface="+mj-lt"/>
                        <a:cs typeface="Segoe UI" pitchFamily="34" charset="0"/>
                      </a:endParaRPr>
                    </a:p>
                    <a:p>
                      <a:pPr algn="ctr"/>
                      <a:endParaRPr lang="es-ES" sz="1400" b="1" i="1" dirty="0">
                        <a:solidFill>
                          <a:schemeClr val="bg1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i="1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i="1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600" b="1" i="1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7" name="6 Flecha arriba"/>
          <p:cNvSpPr/>
          <p:nvPr/>
        </p:nvSpPr>
        <p:spPr>
          <a:xfrm rot="10800000">
            <a:off x="8460432" y="4581127"/>
            <a:ext cx="504056" cy="1368152"/>
          </a:xfrm>
          <a:prstGeom prst="upArrow">
            <a:avLst/>
          </a:prstGeom>
          <a:solidFill>
            <a:srgbClr val="FF5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Resultados Fiscalización 2015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kumimoji="0" lang="es-CL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32928"/>
              </p:ext>
            </p:extLst>
          </p:nvPr>
        </p:nvGraphicFramePr>
        <p:xfrm>
          <a:off x="1979712" y="1328936"/>
          <a:ext cx="5400600" cy="1889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00600"/>
              </a:tblGrid>
              <a:tr h="769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7200" b="1" kern="1200" dirty="0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45,44%</a:t>
                      </a:r>
                      <a:endParaRPr lang="es-ES" sz="7200" b="1" kern="1200" dirty="0">
                        <a:solidFill>
                          <a:srgbClr val="0070C0"/>
                        </a:solidFill>
                        <a:latin typeface="+mj-lt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27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s-CL" sz="2400" b="1" dirty="0" smtClean="0">
                          <a:solidFill>
                            <a:schemeClr val="bg1"/>
                          </a:solidFill>
                          <a:latin typeface="+mj-lt"/>
                          <a:cs typeface="Segoe UI" pitchFamily="34" charset="0"/>
                        </a:rPr>
                        <a:t>Puntaje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latin typeface="+mj-lt"/>
                          <a:cs typeface="Segoe UI" pitchFamily="34" charset="0"/>
                        </a:rPr>
                        <a:t> Promedio</a:t>
                      </a:r>
                    </a:p>
                    <a:p>
                      <a:pPr algn="ctr"/>
                      <a:r>
                        <a:rPr lang="es-CL" sz="1600" b="1" i="1" baseline="0" dirty="0" smtClean="0">
                          <a:solidFill>
                            <a:schemeClr val="bg1"/>
                          </a:solidFill>
                          <a:latin typeface="+mj-lt"/>
                          <a:cs typeface="Segoe UI" pitchFamily="34" charset="0"/>
                        </a:rPr>
                        <a:t>(53 Corporaciones fiscalizadas</a:t>
                      </a:r>
                      <a:r>
                        <a:rPr lang="es-CL" sz="1600" b="1" i="1" baseline="0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)</a:t>
                      </a:r>
                      <a:endParaRPr lang="es-ES" sz="1600" b="1" i="1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47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734888" y="29514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kern="0" dirty="0">
                <a:latin typeface="Calibri"/>
              </a:rPr>
              <a:t>Comparación</a:t>
            </a:r>
            <a:r>
              <a:rPr kumimoji="0" lang="es-CL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Por Organismos</a:t>
            </a:r>
            <a:endParaRPr kumimoji="0" lang="es-CL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666039"/>
              </p:ext>
            </p:extLst>
          </p:nvPr>
        </p:nvGraphicFramePr>
        <p:xfrm>
          <a:off x="1187623" y="1196753"/>
          <a:ext cx="6768754" cy="446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6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34888" y="14741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b="1" i="1" kern="0" dirty="0">
                <a:latin typeface="Calibri"/>
              </a:rPr>
              <a:t>Distribución Puntajes </a:t>
            </a:r>
            <a:r>
              <a:rPr lang="es-CL" sz="2800" b="1" i="1" kern="0" dirty="0" smtClean="0">
                <a:latin typeface="Calibri"/>
              </a:rPr>
              <a:t>Corporaciones </a:t>
            </a:r>
            <a:r>
              <a:rPr lang="es-CL" sz="2800" b="1" i="1" kern="0" dirty="0">
                <a:latin typeface="Calibri"/>
              </a:rPr>
              <a:t>Municipales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7</a:t>
            </a:fld>
            <a:endParaRPr lang="es-CL"/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406554"/>
              </p:ext>
            </p:extLst>
          </p:nvPr>
        </p:nvGraphicFramePr>
        <p:xfrm>
          <a:off x="1115616" y="980728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10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99392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CL" sz="3200" b="1" i="1" kern="0" dirty="0">
                <a:latin typeface="Calibri"/>
              </a:rPr>
              <a:t>Resultados por Materia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064806"/>
              </p:ext>
            </p:extLst>
          </p:nvPr>
        </p:nvGraphicFramePr>
        <p:xfrm>
          <a:off x="755576" y="802480"/>
          <a:ext cx="8303394" cy="52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3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722876"/>
              </p:ext>
            </p:extLst>
          </p:nvPr>
        </p:nvGraphicFramePr>
        <p:xfrm>
          <a:off x="611560" y="1484784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-180528" y="26064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L" sz="3200" b="1" i="1" kern="0" dirty="0">
                <a:latin typeface="Calibri"/>
              </a:rPr>
              <a:t>Variaciones por materia 2014 -2015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6718-DA5E-48B5-B4F0-17F73C2FA3FB}" type="slidenum">
              <a:rPr lang="es-CL" smtClean="0"/>
              <a:t>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DIRECCIÓN DE FISCALIZACION - CPLT</a:t>
            </a:r>
            <a:endParaRPr lang="es-CL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06628"/>
              </p:ext>
            </p:extLst>
          </p:nvPr>
        </p:nvGraphicFramePr>
        <p:xfrm>
          <a:off x="371554" y="260648"/>
          <a:ext cx="8343901" cy="644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52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2827</Words>
  <Application>Microsoft Office PowerPoint</Application>
  <PresentationFormat>Presentación en pantalla (4:3)</PresentationFormat>
  <Paragraphs>1186</Paragraphs>
  <Slides>39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1_Tema de Office</vt:lpstr>
      <vt:lpstr>Presentación de PowerPoint</vt:lpstr>
      <vt:lpstr>Presentación de PowerPoint</vt:lpstr>
      <vt:lpstr>Fiscalizaciones </vt:lpstr>
      <vt:lpstr>Consistencia de la Información</vt:lpstr>
      <vt:lpstr>Resultados Fiscalización 2015 </vt:lpstr>
      <vt:lpstr>Comparación Por Organismos</vt:lpstr>
      <vt:lpstr>Distribución Puntajes Corporaciones Municipales</vt:lpstr>
      <vt:lpstr>Resultados por Materia</vt:lpstr>
      <vt:lpstr>Variaciones por materia 2014 -2015</vt:lpstr>
      <vt:lpstr>Actos con Efectos Sobre Terceros</vt:lpstr>
      <vt:lpstr>Actos con Efectos Sobre Terceros</vt:lpstr>
      <vt:lpstr>Presentación de PowerPoint</vt:lpstr>
      <vt:lpstr>Presupuestos</vt:lpstr>
      <vt:lpstr>Presentación de PowerPoint</vt:lpstr>
      <vt:lpstr>Presentación de PowerPoint</vt:lpstr>
      <vt:lpstr>Presentación de PowerPoint</vt:lpstr>
      <vt:lpstr>Presentación de PowerPoint</vt:lpstr>
      <vt:lpstr>Puntajes Máximos</vt:lpstr>
      <vt:lpstr>Puntajes Mínimos</vt:lpstr>
      <vt:lpstr>Mayores incrementos</vt:lpstr>
      <vt:lpstr>Mayores bajas</vt:lpstr>
      <vt:lpstr>Buenas Prácticas</vt:lpstr>
      <vt:lpstr>Buenas Prácticas</vt:lpstr>
      <vt:lpstr>Buenas Prácticas</vt:lpstr>
      <vt:lpstr>Buenas Prácticas</vt:lpstr>
      <vt:lpstr>Malas prácticas…ausencia de lenguaje ciudadano</vt:lpstr>
      <vt:lpstr>Malas prácticas…ausencia de lenguaje ciudadano</vt:lpstr>
      <vt:lpstr>Malas prácticas…ausencia de lenguaje ciudadano</vt:lpstr>
      <vt:lpstr>Malas prácticas…ausencia de lenguaje ciudadano</vt:lpstr>
      <vt:lpstr>Corporaciones Vs Municipios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Ranking Corporaciones Municipales 2015</vt:lpstr>
      <vt:lpstr>Ranking Corporaciones Municipales 2015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Hormazabal Lombardo</dc:creator>
  <cp:lastModifiedBy>Paulina Salcedo Guzmán</cp:lastModifiedBy>
  <cp:revision>339</cp:revision>
  <cp:lastPrinted>2015-05-05T14:12:18Z</cp:lastPrinted>
  <dcterms:created xsi:type="dcterms:W3CDTF">2015-04-30T18:18:41Z</dcterms:created>
  <dcterms:modified xsi:type="dcterms:W3CDTF">2015-06-15T20:29:05Z</dcterms:modified>
</cp:coreProperties>
</file>